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00" r:id="rId2"/>
    <p:sldId id="301" r:id="rId3"/>
    <p:sldId id="299" r:id="rId4"/>
    <p:sldId id="302" r:id="rId5"/>
    <p:sldId id="303" r:id="rId6"/>
    <p:sldId id="304" r:id="rId7"/>
    <p:sldId id="305" r:id="rId8"/>
    <p:sldId id="306" r:id="rId9"/>
    <p:sldId id="307" r:id="rId10"/>
    <p:sldId id="264" r:id="rId11"/>
    <p:sldId id="265" r:id="rId12"/>
    <p:sldId id="273" r:id="rId13"/>
    <p:sldId id="266" r:id="rId14"/>
    <p:sldId id="267" r:id="rId15"/>
    <p:sldId id="268" r:id="rId16"/>
    <p:sldId id="296" r:id="rId17"/>
    <p:sldId id="262" r:id="rId18"/>
    <p:sldId id="315" r:id="rId19"/>
    <p:sldId id="316" r:id="rId20"/>
    <p:sldId id="308" r:id="rId21"/>
    <p:sldId id="309" r:id="rId22"/>
    <p:sldId id="310" r:id="rId23"/>
    <p:sldId id="311" r:id="rId24"/>
    <p:sldId id="312" r:id="rId25"/>
    <p:sldId id="313" r:id="rId26"/>
    <p:sldId id="314" r:id="rId27"/>
    <p:sldId id="281" r:id="rId28"/>
    <p:sldId id="317" r:id="rId29"/>
    <p:sldId id="318" r:id="rId30"/>
    <p:sldId id="319" r:id="rId31"/>
    <p:sldId id="295" r:id="rId32"/>
    <p:sldId id="291" r:id="rId33"/>
    <p:sldId id="320" r:id="rId34"/>
    <p:sldId id="321" r:id="rId35"/>
    <p:sldId id="282" r:id="rId36"/>
    <p:sldId id="283" r:id="rId37"/>
    <p:sldId id="284" r:id="rId38"/>
    <p:sldId id="285" r:id="rId3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EF3"/>
    <a:srgbClr val="0035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937" autoAdjust="0"/>
  </p:normalViewPr>
  <p:slideViewPr>
    <p:cSldViewPr snapToGrid="0">
      <p:cViewPr varScale="1">
        <p:scale>
          <a:sx n="56" d="100"/>
          <a:sy n="56" d="100"/>
        </p:scale>
        <p:origin x="1044"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1F44A0-F104-4884-AAA5-8AB8FBB9288F}" type="datetimeFigureOut">
              <a:rPr lang="sv-SE" smtClean="0"/>
              <a:t>2024-03-14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B4ACF1-6F28-4058-A292-6905FA59D6DC}" type="slidenum">
              <a:rPr lang="sv-SE" smtClean="0"/>
              <a:t>‹#›</a:t>
            </a:fld>
            <a:endParaRPr lang="sv-SE"/>
          </a:p>
        </p:txBody>
      </p:sp>
    </p:spTree>
    <p:extLst>
      <p:ext uri="{BB962C8B-B14F-4D97-AF65-F5344CB8AC3E}">
        <p14:creationId xmlns:p14="http://schemas.microsoft.com/office/powerpoint/2010/main" val="635616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sz="1400" baseline="0" dirty="0"/>
              <a:t>Fråga eleverna om de jobbar något extra jobb osv.</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400" baseline="0" dirty="0"/>
              <a:t>Förklara att ni är från GS-facket.</a:t>
            </a:r>
          </a:p>
          <a:p>
            <a:pPr marL="171450" indent="-171450">
              <a:buFont typeface="Arial" panose="020B0604020202020204" pitchFamily="34" charset="0"/>
              <a:buChar char="•"/>
            </a:pPr>
            <a:endParaRPr lang="sv-SE" sz="1400" baseline="0" dirty="0"/>
          </a:p>
        </p:txBody>
      </p:sp>
      <p:sp>
        <p:nvSpPr>
          <p:cNvPr id="4" name="Platshållare för bildnummer 3"/>
          <p:cNvSpPr>
            <a:spLocks noGrp="1"/>
          </p:cNvSpPr>
          <p:nvPr>
            <p:ph type="sldNum" sz="quarter" idx="10"/>
          </p:nvPr>
        </p:nvSpPr>
        <p:spPr/>
        <p:txBody>
          <a:bodyPr/>
          <a:lstStyle/>
          <a:p>
            <a:fld id="{E6ED4380-C1C1-484F-BDA0-397F1E86D497}" type="slidenum">
              <a:rPr lang="sv-SE" smtClean="0"/>
              <a:t>1</a:t>
            </a:fld>
            <a:endParaRPr lang="sv-SE"/>
          </a:p>
        </p:txBody>
      </p:sp>
    </p:spTree>
    <p:extLst>
      <p:ext uri="{BB962C8B-B14F-4D97-AF65-F5344CB8AC3E}">
        <p14:creationId xmlns:p14="http://schemas.microsoft.com/office/powerpoint/2010/main" val="933678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1" dirty="0"/>
          </a:p>
        </p:txBody>
      </p:sp>
      <p:sp>
        <p:nvSpPr>
          <p:cNvPr id="4" name="Platshållare för bildnummer 3"/>
          <p:cNvSpPr>
            <a:spLocks noGrp="1"/>
          </p:cNvSpPr>
          <p:nvPr>
            <p:ph type="sldNum" sz="quarter" idx="10"/>
          </p:nvPr>
        </p:nvSpPr>
        <p:spPr/>
        <p:txBody>
          <a:bodyPr/>
          <a:lstStyle/>
          <a:p>
            <a:fld id="{FFB4ACF1-6F28-4058-A292-6905FA59D6DC}" type="slidenum">
              <a:rPr lang="sv-SE" smtClean="0"/>
              <a:t>10</a:t>
            </a:fld>
            <a:endParaRPr lang="sv-SE"/>
          </a:p>
        </p:txBody>
      </p:sp>
    </p:spTree>
    <p:extLst>
      <p:ext uri="{BB962C8B-B14F-4D97-AF65-F5344CB8AC3E}">
        <p14:creationId xmlns:p14="http://schemas.microsoft.com/office/powerpoint/2010/main" val="1063601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kern="1200" dirty="0">
                <a:solidFill>
                  <a:schemeClr val="tx1"/>
                </a:solidFill>
                <a:effectLst/>
                <a:latin typeface="+mn-lt"/>
                <a:ea typeface="+mn-ea"/>
                <a:cs typeface="+mn-cs"/>
              </a:rPr>
              <a:t>OBS!! Fråga klassen om vad den lagstadgade</a:t>
            </a:r>
            <a:r>
              <a:rPr lang="sv-SE" sz="1200" b="1" i="0" kern="1200" baseline="0" dirty="0">
                <a:solidFill>
                  <a:schemeClr val="tx1"/>
                </a:solidFill>
                <a:effectLst/>
                <a:latin typeface="+mn-lt"/>
                <a:ea typeface="+mn-ea"/>
                <a:cs typeface="+mn-cs"/>
              </a:rPr>
              <a:t> lägsta lönen är i Sverige innan du går över till nästa bild. Det är alltså 0kr för att lönen står endast med i kollektivavtalet. </a:t>
            </a:r>
            <a:endParaRPr lang="sv-SE" sz="1200" b="1" i="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FFB4ACF1-6F28-4058-A292-6905FA59D6DC}" type="slidenum">
              <a:rPr lang="sv-SE" smtClean="0"/>
              <a:t>11</a:t>
            </a:fld>
            <a:endParaRPr lang="sv-SE"/>
          </a:p>
        </p:txBody>
      </p:sp>
    </p:spTree>
    <p:extLst>
      <p:ext uri="{BB962C8B-B14F-4D97-AF65-F5344CB8AC3E}">
        <p14:creationId xmlns:p14="http://schemas.microsoft.com/office/powerpoint/2010/main" val="671852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FFB4ACF1-6F28-4058-A292-6905FA59D6DC}" type="slidenum">
              <a:rPr lang="sv-SE" smtClean="0"/>
              <a:t>12</a:t>
            </a:fld>
            <a:endParaRPr lang="sv-SE"/>
          </a:p>
        </p:txBody>
      </p:sp>
    </p:spTree>
    <p:extLst>
      <p:ext uri="{BB962C8B-B14F-4D97-AF65-F5344CB8AC3E}">
        <p14:creationId xmlns:p14="http://schemas.microsoft.com/office/powerpoint/2010/main" val="2137000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Det finns alltid någon som tjänar</a:t>
            </a:r>
            <a:r>
              <a:rPr lang="sv-SE" b="1" baseline="0" dirty="0"/>
              <a:t> på att du jobbar svart och det är aldrig du.</a:t>
            </a:r>
            <a:endParaRPr lang="sv-SE" b="1" dirty="0"/>
          </a:p>
        </p:txBody>
      </p:sp>
      <p:sp>
        <p:nvSpPr>
          <p:cNvPr id="4" name="Platshållare för bildnummer 3"/>
          <p:cNvSpPr>
            <a:spLocks noGrp="1"/>
          </p:cNvSpPr>
          <p:nvPr>
            <p:ph type="sldNum" sz="quarter" idx="10"/>
          </p:nvPr>
        </p:nvSpPr>
        <p:spPr/>
        <p:txBody>
          <a:bodyPr/>
          <a:lstStyle/>
          <a:p>
            <a:fld id="{9A3B041A-A12A-41E4-BD58-C69719F68FBD}" type="slidenum">
              <a:rPr lang="sv-SE" smtClean="0"/>
              <a:t>13</a:t>
            </a:fld>
            <a:endParaRPr lang="sv-SE"/>
          </a:p>
        </p:txBody>
      </p:sp>
    </p:spTree>
    <p:extLst>
      <p:ext uri="{BB962C8B-B14F-4D97-AF65-F5344CB8AC3E}">
        <p14:creationId xmlns:p14="http://schemas.microsoft.com/office/powerpoint/2010/main" val="1324144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9A3B041A-A12A-41E4-BD58-C69719F68FBD}" type="slidenum">
              <a:rPr lang="sv-SE" smtClean="0"/>
              <a:t>14</a:t>
            </a:fld>
            <a:endParaRPr lang="sv-SE"/>
          </a:p>
        </p:txBody>
      </p:sp>
    </p:spTree>
    <p:extLst>
      <p:ext uri="{BB962C8B-B14F-4D97-AF65-F5344CB8AC3E}">
        <p14:creationId xmlns:p14="http://schemas.microsoft.com/office/powerpoint/2010/main" val="427880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9A3B041A-A12A-41E4-BD58-C69719F68FBD}" type="slidenum">
              <a:rPr lang="sv-SE" smtClean="0"/>
              <a:t>15</a:t>
            </a:fld>
            <a:endParaRPr lang="sv-SE"/>
          </a:p>
        </p:txBody>
      </p:sp>
    </p:spTree>
    <p:extLst>
      <p:ext uri="{BB962C8B-B14F-4D97-AF65-F5344CB8AC3E}">
        <p14:creationId xmlns:p14="http://schemas.microsoft.com/office/powerpoint/2010/main" val="314622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En</a:t>
            </a:r>
            <a:r>
              <a:rPr lang="sv-SE" b="1" baseline="0" dirty="0"/>
              <a:t> film med inledning till avtalsrörelsen. </a:t>
            </a:r>
            <a:endParaRPr lang="sv-SE" b="1" dirty="0"/>
          </a:p>
        </p:txBody>
      </p:sp>
      <p:sp>
        <p:nvSpPr>
          <p:cNvPr id="4" name="Platshållare för bildnummer 3"/>
          <p:cNvSpPr>
            <a:spLocks noGrp="1"/>
          </p:cNvSpPr>
          <p:nvPr>
            <p:ph type="sldNum" sz="quarter" idx="10"/>
          </p:nvPr>
        </p:nvSpPr>
        <p:spPr/>
        <p:txBody>
          <a:bodyPr/>
          <a:lstStyle/>
          <a:p>
            <a:fld id="{9A3B041A-A12A-41E4-BD58-C69719F68FBD}" type="slidenum">
              <a:rPr lang="sv-SE" smtClean="0"/>
              <a:t>16</a:t>
            </a:fld>
            <a:endParaRPr lang="sv-SE"/>
          </a:p>
        </p:txBody>
      </p:sp>
    </p:spTree>
    <p:extLst>
      <p:ext uri="{BB962C8B-B14F-4D97-AF65-F5344CB8AC3E}">
        <p14:creationId xmlns:p14="http://schemas.microsoft.com/office/powerpoint/2010/main" val="2141185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1. Medlemmarnas inflytande</a:t>
            </a:r>
          </a:p>
          <a:p>
            <a:r>
              <a:rPr lang="sv-SE" dirty="0"/>
              <a:t>Medlemmarna ges möjlighet att påverka vilka krav som ska lyftas fram i förhandlingarna. Förslagen utgör sedan en viktig del av underlaget när de slutliga yrkandena ska fastställas.</a:t>
            </a:r>
          </a:p>
          <a:p>
            <a:endParaRPr lang="sv-SE" dirty="0"/>
          </a:p>
          <a:p>
            <a:r>
              <a:rPr lang="sv-SE" dirty="0"/>
              <a:t>2. Facklig samordning</a:t>
            </a:r>
          </a:p>
          <a:p>
            <a:r>
              <a:rPr lang="sv-SE" dirty="0"/>
              <a:t>Genom samarbetet inom FI, Facken inom Industrin, tas en gemensam förhandlingsplattform fram. I den läggs bl.a. fast vilket ekonomiskt förhandlingsutrymme som ska anses rimligt. LO samordnar övergripande avtalsrörelsen för hela LO-kollektivet. Det arbetet samordnas sedan i sin tur med FIs plattform.</a:t>
            </a:r>
          </a:p>
          <a:p>
            <a:endParaRPr lang="sv-SE" dirty="0"/>
          </a:p>
          <a:p>
            <a:r>
              <a:rPr lang="sv-SE" dirty="0"/>
              <a:t>3. Beslut om yrkanden</a:t>
            </a:r>
          </a:p>
          <a:p>
            <a:r>
              <a:rPr lang="sv-SE" dirty="0"/>
              <a:t>GS Förbundsmöte tar beslut om de gemensamma yrkandena inom LO och inom FI.</a:t>
            </a:r>
          </a:p>
          <a:p>
            <a:r>
              <a:rPr lang="sv-SE" dirty="0"/>
              <a:t>De utser också förhandlingsdelegationer som fastställer kraven för respektive avtalsområde.</a:t>
            </a:r>
          </a:p>
          <a:p>
            <a:endParaRPr lang="sv-SE" dirty="0"/>
          </a:p>
          <a:p>
            <a:r>
              <a:rPr lang="sv-SE" dirty="0"/>
              <a:t>4. Förslagen till motparten*</a:t>
            </a:r>
          </a:p>
          <a:p>
            <a:r>
              <a:rPr lang="sv-SE" dirty="0"/>
              <a:t>Parterna växlar yrkanden senast tre månader innan nuvarande avtal löper ut. I år kommer det att ske före december månads utgång.</a:t>
            </a:r>
          </a:p>
          <a:p>
            <a:endParaRPr lang="sv-SE" dirty="0"/>
          </a:p>
          <a:p>
            <a:r>
              <a:rPr lang="sv-SE" dirty="0"/>
              <a:t>5. Förhandlingarna startar*</a:t>
            </a:r>
          </a:p>
          <a:p>
            <a:r>
              <a:rPr lang="sv-SE" dirty="0"/>
              <a:t>Förhandlingarna startar sedan omgående. Varje förbund förhandlar självständigt på respektive avtalsområde.</a:t>
            </a:r>
          </a:p>
          <a:p>
            <a:endParaRPr lang="sv-SE" dirty="0"/>
          </a:p>
          <a:p>
            <a:r>
              <a:rPr lang="sv-SE" dirty="0"/>
              <a:t>6. Nytt avtal klart</a:t>
            </a:r>
          </a:p>
          <a:p>
            <a:r>
              <a:rPr lang="sv-SE" dirty="0"/>
              <a:t>När förhandlingarna är klara ska uppgörelserna godkännas av GS förbundsstyrelse. Därefter presenteras de nya avtalen.</a:t>
            </a:r>
          </a:p>
          <a:p>
            <a:endParaRPr lang="sv-SE" dirty="0"/>
          </a:p>
          <a:p>
            <a:r>
              <a:rPr lang="sv-SE" dirty="0"/>
              <a:t>*Obs! Gäller för de avtalsområden som omfattas av Industriavtalet, övriga enligt överenskommelse mellan parterna.</a:t>
            </a:r>
          </a:p>
          <a:p>
            <a:r>
              <a:rPr lang="sv-SE" dirty="0"/>
              <a:t>Benämn extra att jag/du är en arbetare med stolthet.</a:t>
            </a:r>
          </a:p>
        </p:txBody>
      </p:sp>
      <p:sp>
        <p:nvSpPr>
          <p:cNvPr id="4" name="Platshållare för bildnummer 3"/>
          <p:cNvSpPr>
            <a:spLocks noGrp="1"/>
          </p:cNvSpPr>
          <p:nvPr>
            <p:ph type="sldNum" sz="quarter" idx="10"/>
          </p:nvPr>
        </p:nvSpPr>
        <p:spPr/>
        <p:txBody>
          <a:bodyPr/>
          <a:lstStyle/>
          <a:p>
            <a:fld id="{9A3B041A-A12A-41E4-BD58-C69719F68FBD}" type="slidenum">
              <a:rPr lang="sv-SE" smtClean="0"/>
              <a:t>17</a:t>
            </a:fld>
            <a:endParaRPr lang="sv-SE"/>
          </a:p>
        </p:txBody>
      </p:sp>
    </p:spTree>
    <p:extLst>
      <p:ext uri="{BB962C8B-B14F-4D97-AF65-F5344CB8AC3E}">
        <p14:creationId xmlns:p14="http://schemas.microsoft.com/office/powerpoint/2010/main" val="352056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kern="1200" dirty="0">
                <a:solidFill>
                  <a:schemeClr val="tx1"/>
                </a:solidFill>
                <a:effectLst/>
                <a:latin typeface="+mn-lt"/>
                <a:ea typeface="+mn-ea"/>
                <a:cs typeface="+mn-cs"/>
              </a:rPr>
              <a:t>Under 18 år,</a:t>
            </a:r>
            <a:r>
              <a:rPr lang="sv-SE" sz="1200" b="1" i="0" kern="1200" baseline="0" dirty="0">
                <a:solidFill>
                  <a:schemeClr val="tx1"/>
                </a:solidFill>
                <a:effectLst/>
                <a:latin typeface="+mn-lt"/>
                <a:ea typeface="+mn-ea"/>
                <a:cs typeface="+mn-cs"/>
              </a:rPr>
              <a:t> vad gäller?</a:t>
            </a:r>
            <a:endParaRPr lang="sv-SE" sz="1200" b="1" i="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Är du mellan 16–18 år får du jobba med nästan vad som helst. Du får däremot inte arbeta nära farliga kemikalier och maskiner, eller jobba ensam om det finns en rånrisk.</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Arbetstiden får ligga mellan 06.00 och 23.00, men du får arbeta högst 8 timmar på ett dygn och sammanlagt 40 timmar per vecka. Mellan varje arbetsdag har du rätt till minst 12 timmars vila.</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De här reglerna finns till för att se till att du har det bra på jobbet. Det hjälper även arbetsgivaren att veta vilka krav hen kan ställa. Om några av reglerna inte följs kan du alltid kontakta oss, så hjälper vi dig.</a:t>
            </a:r>
          </a:p>
          <a:p>
            <a:endParaRPr lang="sv-SE" dirty="0"/>
          </a:p>
        </p:txBody>
      </p:sp>
      <p:sp>
        <p:nvSpPr>
          <p:cNvPr id="4" name="Platshållare för bildnummer 3"/>
          <p:cNvSpPr>
            <a:spLocks noGrp="1"/>
          </p:cNvSpPr>
          <p:nvPr>
            <p:ph type="sldNum" sz="quarter" idx="10"/>
          </p:nvPr>
        </p:nvSpPr>
        <p:spPr/>
        <p:txBody>
          <a:bodyPr/>
          <a:lstStyle/>
          <a:p>
            <a:fld id="{9A3B041A-A12A-41E4-BD58-C69719F68FBD}" type="slidenum">
              <a:rPr lang="sv-SE" smtClean="0"/>
              <a:t>18</a:t>
            </a:fld>
            <a:endParaRPr lang="sv-SE"/>
          </a:p>
        </p:txBody>
      </p:sp>
    </p:spTree>
    <p:extLst>
      <p:ext uri="{BB962C8B-B14F-4D97-AF65-F5344CB8AC3E}">
        <p14:creationId xmlns:p14="http://schemas.microsoft.com/office/powerpoint/2010/main" val="195215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sz="1200" b="1" i="0" kern="1200" dirty="0">
                <a:solidFill>
                  <a:schemeClr val="tx1"/>
                </a:solidFill>
                <a:effectLst/>
                <a:latin typeface="+mn-lt"/>
                <a:ea typeface="+mn-ea"/>
                <a:cs typeface="+mn-cs"/>
              </a:rPr>
              <a:t>Tillsvidareanställning</a:t>
            </a:r>
            <a:r>
              <a:rPr lang="sv-SE" sz="1200" b="0" i="0" kern="1200" dirty="0">
                <a:solidFill>
                  <a:schemeClr val="tx1"/>
                </a:solidFill>
                <a:effectLst/>
                <a:latin typeface="+mn-lt"/>
                <a:ea typeface="+mn-ea"/>
                <a:cs typeface="+mn-cs"/>
              </a:rPr>
              <a:t> är en anställning som, som namnet antyder, gäller tills vidare. En tillsvidareanställning kallas även en fast anställning. Den här typen av anställning gäller om inget annat avtalats.</a:t>
            </a:r>
          </a:p>
          <a:p>
            <a:pPr marL="171450" indent="-171450">
              <a:buFont typeface="Arial" panose="020B0604020202020204" pitchFamily="34" charset="0"/>
              <a:buChar char="•"/>
            </a:pPr>
            <a:endParaRPr lang="sv-S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b="1" i="0" kern="1200" dirty="0">
                <a:solidFill>
                  <a:schemeClr val="tx1"/>
                </a:solidFill>
                <a:effectLst/>
                <a:latin typeface="+mn-lt"/>
                <a:ea typeface="+mn-ea"/>
                <a:cs typeface="+mn-cs"/>
              </a:rPr>
              <a:t>Provanställning</a:t>
            </a:r>
            <a:r>
              <a:rPr lang="sv-SE" sz="1200" b="0" i="0" kern="1200" dirty="0">
                <a:solidFill>
                  <a:schemeClr val="tx1"/>
                </a:solidFill>
                <a:effectLst/>
                <a:latin typeface="+mn-lt"/>
                <a:ea typeface="+mn-ea"/>
                <a:cs typeface="+mn-cs"/>
              </a:rPr>
              <a:t> är en form av testanställning innan tjänsten övergår i en tillsvidareanställning. Målet med en provanställning är alltså att arbetsgivaren ska erbjuda en tillsvidareanställning när provperioden är slut.</a:t>
            </a:r>
            <a:r>
              <a:rPr lang="sv-SE" sz="1200" b="0" i="0" kern="1200" baseline="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En provanställning får längst vara i sex månader, men anställningen kan avslutas när som helt under perioden av arbetsgivaren eller arbetstagaren. Om anställningen avslutas i förtid, eller tjänsten inte kommer övergå i en tillsvidareanställning, måste detta meddelas minst två veckor innan tjänsten upphör. Om det finns ett kollektivavtal kan dock reglerna se annorlunda ut.</a:t>
            </a:r>
          </a:p>
          <a:p>
            <a:pPr marL="171450" indent="-171450">
              <a:buFont typeface="Arial" panose="020B0604020202020204" pitchFamily="34" charset="0"/>
              <a:buChar char="•"/>
            </a:pPr>
            <a:endParaRPr lang="sv-S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b="1" i="0" kern="1200" dirty="0">
                <a:solidFill>
                  <a:schemeClr val="tx1"/>
                </a:solidFill>
                <a:effectLst/>
                <a:latin typeface="+mn-lt"/>
                <a:ea typeface="+mn-ea"/>
                <a:cs typeface="+mn-cs"/>
              </a:rPr>
              <a:t>Visstidsanställning</a:t>
            </a:r>
            <a:r>
              <a:rPr lang="sv-SE" sz="1200" b="0" i="0" kern="1200" dirty="0">
                <a:solidFill>
                  <a:schemeClr val="tx1"/>
                </a:solidFill>
                <a:effectLst/>
                <a:latin typeface="+mn-lt"/>
                <a:ea typeface="+mn-ea"/>
                <a:cs typeface="+mn-cs"/>
              </a:rPr>
              <a:t> gäller under en viss förutbestämd period. Det betyder att man vet när anställningen kommer att avslutas när man skriver på sitt anställningsavtal.</a:t>
            </a:r>
          </a:p>
          <a:p>
            <a:pPr marL="171450" indent="-171450">
              <a:buFont typeface="Arial" panose="020B0604020202020204" pitchFamily="34" charset="0"/>
              <a:buChar char="•"/>
            </a:pPr>
            <a:endParaRPr lang="sv-S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b="1" i="0" kern="1200" dirty="0">
                <a:solidFill>
                  <a:schemeClr val="tx1"/>
                </a:solidFill>
                <a:effectLst/>
                <a:latin typeface="+mn-lt"/>
                <a:ea typeface="+mn-ea"/>
                <a:cs typeface="+mn-cs"/>
              </a:rPr>
              <a:t>Vikarie</a:t>
            </a:r>
            <a:r>
              <a:rPr lang="sv-SE" sz="1200" b="0" i="0" kern="1200" dirty="0">
                <a:solidFill>
                  <a:schemeClr val="tx1"/>
                </a:solidFill>
                <a:effectLst/>
                <a:latin typeface="+mn-lt"/>
                <a:ea typeface="+mn-ea"/>
                <a:cs typeface="+mn-cs"/>
              </a:rPr>
              <a:t> anställs om ordinarie personal av någon anledning inte kan vara på jobbet. En vikare kallas bland annat in vid sjukdom, semester, föräldraledighet och tjänstledighet.</a:t>
            </a:r>
          </a:p>
          <a:p>
            <a:pPr marL="171450" indent="-171450">
              <a:buFont typeface="Arial" panose="020B0604020202020204" pitchFamily="34" charset="0"/>
              <a:buChar char="•"/>
            </a:pPr>
            <a:endParaRPr lang="sv-S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b="1" i="0" kern="1200" dirty="0">
                <a:solidFill>
                  <a:schemeClr val="tx1"/>
                </a:solidFill>
                <a:effectLst/>
                <a:latin typeface="+mn-lt"/>
                <a:ea typeface="+mn-ea"/>
                <a:cs typeface="+mn-cs"/>
              </a:rPr>
              <a:t>Säsongsarbete</a:t>
            </a:r>
            <a:r>
              <a:rPr lang="sv-SE" sz="1200" b="0" i="0" kern="1200" dirty="0">
                <a:solidFill>
                  <a:schemeClr val="tx1"/>
                </a:solidFill>
                <a:effectLst/>
                <a:latin typeface="+mn-lt"/>
                <a:ea typeface="+mn-ea"/>
                <a:cs typeface="+mn-cs"/>
              </a:rPr>
              <a:t> är en anställning som endast är aktuell under en viss säsong eftersom arbetssysslorna endast finns under den givna säsongen. Det kan till exempel handla om trädgårdsarbete, snöskottning, bärplockning, skördearbete, skogsbruk eller arbete inom turism.</a:t>
            </a:r>
          </a:p>
          <a:p>
            <a:pPr marL="171450" indent="-171450">
              <a:buFont typeface="Arial" panose="020B0604020202020204" pitchFamily="34" charset="0"/>
              <a:buChar char="•"/>
            </a:pPr>
            <a:endParaRPr lang="sv-SE"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sv-SE" sz="1200" b="0" i="0" kern="1200" dirty="0">
              <a:solidFill>
                <a:schemeClr val="tx1"/>
              </a:solidFill>
              <a:effectLst/>
              <a:latin typeface="+mn-lt"/>
              <a:ea typeface="+mn-ea"/>
              <a:cs typeface="+mn-cs"/>
            </a:endParaRPr>
          </a:p>
          <a:p>
            <a:pPr marL="0" indent="0">
              <a:buFont typeface="Arial" panose="020B0604020202020204" pitchFamily="34" charset="0"/>
              <a:buNone/>
            </a:pPr>
            <a:r>
              <a:rPr lang="sv-SE" sz="1200" b="1" i="0" kern="1200" dirty="0">
                <a:solidFill>
                  <a:schemeClr val="tx1"/>
                </a:solidFill>
                <a:effectLst/>
                <a:latin typeface="+mn-lt"/>
                <a:ea typeface="+mn-ea"/>
                <a:cs typeface="+mn-cs"/>
              </a:rPr>
              <a:t>OBS!! Fråga klassen om vad den lagstadgade</a:t>
            </a:r>
            <a:r>
              <a:rPr lang="sv-SE" sz="1200" b="1" i="0" kern="1200" baseline="0" dirty="0">
                <a:solidFill>
                  <a:schemeClr val="tx1"/>
                </a:solidFill>
                <a:effectLst/>
                <a:latin typeface="+mn-lt"/>
                <a:ea typeface="+mn-ea"/>
                <a:cs typeface="+mn-cs"/>
              </a:rPr>
              <a:t> lägsta lönen är i Sverige innan du går över till nästa bild. Det är alltså 0kr för att lönen står endast med i kollektivavtalet. </a:t>
            </a:r>
            <a:endParaRPr lang="sv-SE" sz="1200" b="1" i="0" kern="1200" dirty="0">
              <a:solidFill>
                <a:schemeClr val="tx1"/>
              </a:solidFill>
              <a:effectLst/>
              <a:latin typeface="+mn-lt"/>
              <a:ea typeface="+mn-ea"/>
              <a:cs typeface="+mn-cs"/>
            </a:endParaRPr>
          </a:p>
          <a:p>
            <a:pPr marL="171450" indent="-171450">
              <a:buFont typeface="Arial" panose="020B0604020202020204" pitchFamily="34" charset="0"/>
              <a:buChar char="•"/>
            </a:pPr>
            <a:endParaRPr lang="sv-SE" dirty="0"/>
          </a:p>
        </p:txBody>
      </p:sp>
      <p:sp>
        <p:nvSpPr>
          <p:cNvPr id="4" name="Platshållare för bildnummer 3"/>
          <p:cNvSpPr>
            <a:spLocks noGrp="1"/>
          </p:cNvSpPr>
          <p:nvPr>
            <p:ph type="sldNum" sz="quarter" idx="10"/>
          </p:nvPr>
        </p:nvSpPr>
        <p:spPr/>
        <p:txBody>
          <a:bodyPr/>
          <a:lstStyle/>
          <a:p>
            <a:fld id="{CD50FB6B-9629-4F73-B790-5A123D9E93CA}" type="slidenum">
              <a:rPr lang="sv-SE" smtClean="0"/>
              <a:t>19</a:t>
            </a:fld>
            <a:endParaRPr lang="sv-SE"/>
          </a:p>
        </p:txBody>
      </p:sp>
    </p:spTree>
    <p:extLst>
      <p:ext uri="{BB962C8B-B14F-4D97-AF65-F5344CB8AC3E}">
        <p14:creationId xmlns:p14="http://schemas.microsoft.com/office/powerpoint/2010/main" val="3903721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8600" indent="-228600">
              <a:buAutoNum type="arabicPeriod"/>
            </a:pPr>
            <a:r>
              <a:rPr lang="sv-SE" dirty="0"/>
              <a:t>Presentera</a:t>
            </a:r>
            <a:r>
              <a:rPr lang="sv-SE" baseline="0" dirty="0"/>
              <a:t> er och vad ni jobbar samt vilka uppdrag ni har. Försök benämna med stolthet att ni är helt vanliga arbetare som gör detta frivilligt. </a:t>
            </a:r>
          </a:p>
          <a:p>
            <a:pPr marL="228600" indent="-228600">
              <a:buAutoNum type="arabicPeriod"/>
            </a:pPr>
            <a:endParaRPr lang="sv-SE" baseline="0" dirty="0"/>
          </a:p>
          <a:p>
            <a:pPr marL="0" indent="0">
              <a:buNone/>
            </a:pPr>
            <a:r>
              <a:rPr lang="sv-SE" b="1" baseline="0" dirty="0"/>
              <a:t>OBS! Glöm inte lägga in en bild på er, vill ni inte ha en bild går det bra att använda en GS logotyp. </a:t>
            </a:r>
            <a:endParaRPr lang="sv-SE" b="1" dirty="0"/>
          </a:p>
        </p:txBody>
      </p:sp>
      <p:sp>
        <p:nvSpPr>
          <p:cNvPr id="4" name="Platshållare för bildnummer 3"/>
          <p:cNvSpPr>
            <a:spLocks noGrp="1"/>
          </p:cNvSpPr>
          <p:nvPr>
            <p:ph type="sldNum" sz="quarter" idx="10"/>
          </p:nvPr>
        </p:nvSpPr>
        <p:spPr/>
        <p:txBody>
          <a:bodyPr/>
          <a:lstStyle/>
          <a:p>
            <a:fld id="{9A3B041A-A12A-41E4-BD58-C69719F68FBD}" type="slidenum">
              <a:rPr lang="sv-SE" smtClean="0"/>
              <a:t>2</a:t>
            </a:fld>
            <a:endParaRPr lang="sv-SE"/>
          </a:p>
        </p:txBody>
      </p:sp>
    </p:spTree>
    <p:extLst>
      <p:ext uri="{BB962C8B-B14F-4D97-AF65-F5344CB8AC3E}">
        <p14:creationId xmlns:p14="http://schemas.microsoft.com/office/powerpoint/2010/main" val="4231570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baseline="0" dirty="0"/>
              <a:t>Vikten med anställningsbevis. </a:t>
            </a:r>
            <a:endParaRPr lang="sv-SE" b="0" baseline="0" dirty="0"/>
          </a:p>
          <a:p>
            <a:r>
              <a:rPr lang="sv-SE" b="0" baseline="0" dirty="0"/>
              <a:t>Utan ett anställningsbevis finns det inget som kan bevisa att du antingen har ett jobb eller att du har jobbat. Om du jobbar på en arbetsplats utan kollektivavtal så är anställningsbevis ditt enda skydd. </a:t>
            </a:r>
            <a:endParaRPr lang="sv-SE" b="1" baseline="0" dirty="0"/>
          </a:p>
          <a:p>
            <a:endParaRPr lang="sv-SE" b="1" baseline="0" dirty="0"/>
          </a:p>
          <a:p>
            <a:r>
              <a:rPr lang="sv-SE" b="1" baseline="0" dirty="0"/>
              <a:t>Gå igenom bild för bild om vad som ska stå i ett anställningsbevis. </a:t>
            </a:r>
          </a:p>
          <a:p>
            <a:r>
              <a:rPr lang="sv-SE" b="0" baseline="0" dirty="0"/>
              <a:t>Skriv gärna ut ett anställningsbevis som deltagarna kan följa under redovisningen.</a:t>
            </a:r>
          </a:p>
        </p:txBody>
      </p:sp>
      <p:sp>
        <p:nvSpPr>
          <p:cNvPr id="4" name="Platshållare för bildnummer 3"/>
          <p:cNvSpPr>
            <a:spLocks noGrp="1"/>
          </p:cNvSpPr>
          <p:nvPr>
            <p:ph type="sldNum" sz="quarter" idx="10"/>
          </p:nvPr>
        </p:nvSpPr>
        <p:spPr/>
        <p:txBody>
          <a:bodyPr/>
          <a:lstStyle/>
          <a:p>
            <a:fld id="{9A3B041A-A12A-41E4-BD58-C69719F68FBD}" type="slidenum">
              <a:rPr lang="sv-SE" smtClean="0"/>
              <a:t>20</a:t>
            </a:fld>
            <a:endParaRPr lang="sv-SE"/>
          </a:p>
        </p:txBody>
      </p:sp>
    </p:spTree>
    <p:extLst>
      <p:ext uri="{BB962C8B-B14F-4D97-AF65-F5344CB8AC3E}">
        <p14:creationId xmlns:p14="http://schemas.microsoft.com/office/powerpoint/2010/main" val="3080865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8600" indent="-228600">
              <a:buAutoNum type="arabicPeriod"/>
            </a:pPr>
            <a:r>
              <a:rPr lang="sv-SE" baseline="0" dirty="0"/>
              <a:t>Ditt namn </a:t>
            </a:r>
          </a:p>
          <a:p>
            <a:pPr marL="228600" indent="-228600">
              <a:buAutoNum type="arabicPeriod"/>
            </a:pPr>
            <a:r>
              <a:rPr lang="sv-SE" baseline="0" dirty="0"/>
              <a:t>Ditt personnummer</a:t>
            </a:r>
          </a:p>
          <a:p>
            <a:pPr marL="228600" indent="-228600">
              <a:buAutoNum type="arabicPeriod"/>
            </a:pPr>
            <a:r>
              <a:rPr lang="sv-SE" baseline="0" dirty="0"/>
              <a:t>Din adress och postadress</a:t>
            </a:r>
          </a:p>
          <a:p>
            <a:pPr marL="228600" indent="-228600">
              <a:buAutoNum type="arabicPeriod"/>
            </a:pPr>
            <a:r>
              <a:rPr lang="sv-SE" baseline="0" dirty="0"/>
              <a:t>Telefonnummer</a:t>
            </a:r>
          </a:p>
          <a:p>
            <a:pPr marL="0" indent="0">
              <a:buNone/>
            </a:pPr>
            <a:endParaRPr lang="sv-SE" baseline="0" dirty="0"/>
          </a:p>
        </p:txBody>
      </p:sp>
      <p:sp>
        <p:nvSpPr>
          <p:cNvPr id="4" name="Platshållare för bildnummer 3"/>
          <p:cNvSpPr>
            <a:spLocks noGrp="1"/>
          </p:cNvSpPr>
          <p:nvPr>
            <p:ph type="sldNum" sz="quarter" idx="10"/>
          </p:nvPr>
        </p:nvSpPr>
        <p:spPr/>
        <p:txBody>
          <a:bodyPr/>
          <a:lstStyle/>
          <a:p>
            <a:fld id="{9A3B041A-A12A-41E4-BD58-C69719F68FBD}" type="slidenum">
              <a:rPr lang="sv-SE" smtClean="0"/>
              <a:t>21</a:t>
            </a:fld>
            <a:endParaRPr lang="sv-SE"/>
          </a:p>
        </p:txBody>
      </p:sp>
    </p:spTree>
    <p:extLst>
      <p:ext uri="{BB962C8B-B14F-4D97-AF65-F5344CB8AC3E}">
        <p14:creationId xmlns:p14="http://schemas.microsoft.com/office/powerpoint/2010/main" val="3277793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8600" indent="-228600">
              <a:buAutoNum type="arabicPeriod"/>
            </a:pPr>
            <a:r>
              <a:rPr lang="sv-SE" baseline="0" dirty="0"/>
              <a:t>Företagets namn </a:t>
            </a:r>
          </a:p>
          <a:p>
            <a:pPr marL="228600" indent="-228600">
              <a:buAutoNum type="arabicPeriod"/>
            </a:pPr>
            <a:r>
              <a:rPr lang="sv-SE" baseline="0" dirty="0"/>
              <a:t>Företagets organisationsnummer </a:t>
            </a:r>
          </a:p>
          <a:p>
            <a:pPr marL="228600" indent="-228600">
              <a:buAutoNum type="arabicPeriod"/>
            </a:pPr>
            <a:r>
              <a:rPr lang="sv-SE" baseline="0" dirty="0"/>
              <a:t>Företagets telefonnummer </a:t>
            </a:r>
          </a:p>
          <a:p>
            <a:pPr marL="228600" indent="-228600">
              <a:buAutoNum type="arabicPeriod"/>
            </a:pPr>
            <a:r>
              <a:rPr lang="sv-SE" baseline="0" dirty="0"/>
              <a:t>Företagets adress och postadress</a:t>
            </a:r>
          </a:p>
          <a:p>
            <a:pPr marL="228600" indent="-228600">
              <a:buAutoNum type="arabicPeriod"/>
            </a:pPr>
            <a:r>
              <a:rPr lang="sv-SE" baseline="0" dirty="0"/>
              <a:t>Din arbetsgivares namn </a:t>
            </a:r>
          </a:p>
        </p:txBody>
      </p:sp>
      <p:sp>
        <p:nvSpPr>
          <p:cNvPr id="4" name="Platshållare för bildnummer 3"/>
          <p:cNvSpPr>
            <a:spLocks noGrp="1"/>
          </p:cNvSpPr>
          <p:nvPr>
            <p:ph type="sldNum" sz="quarter" idx="10"/>
          </p:nvPr>
        </p:nvSpPr>
        <p:spPr/>
        <p:txBody>
          <a:bodyPr/>
          <a:lstStyle/>
          <a:p>
            <a:fld id="{9A3B041A-A12A-41E4-BD58-C69719F68FBD}" type="slidenum">
              <a:rPr lang="sv-SE" smtClean="0"/>
              <a:t>22</a:t>
            </a:fld>
            <a:endParaRPr lang="sv-SE"/>
          </a:p>
        </p:txBody>
      </p:sp>
    </p:spTree>
    <p:extLst>
      <p:ext uri="{BB962C8B-B14F-4D97-AF65-F5344CB8AC3E}">
        <p14:creationId xmlns:p14="http://schemas.microsoft.com/office/powerpoint/2010/main" val="30034523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8600" indent="-228600">
              <a:buFont typeface="+mj-lt"/>
              <a:buAutoNum type="arabicPeriod"/>
            </a:pPr>
            <a:r>
              <a:rPr lang="sv-SE" baseline="0" dirty="0"/>
              <a:t>Vilken dag du börjar jobba.</a:t>
            </a:r>
          </a:p>
          <a:p>
            <a:pPr marL="228600" indent="-228600">
              <a:buFont typeface="+mj-lt"/>
              <a:buAutoNum type="arabicPeriod"/>
            </a:pPr>
            <a:r>
              <a:rPr lang="sv-SE" baseline="0" dirty="0"/>
              <a:t>Vilken befattning din tjänst har </a:t>
            </a:r>
            <a:r>
              <a:rPr lang="sv-SE" baseline="0" dirty="0" err="1"/>
              <a:t>t.ex</a:t>
            </a:r>
            <a:r>
              <a:rPr lang="sv-SE" baseline="0" dirty="0"/>
              <a:t> operatör</a:t>
            </a:r>
          </a:p>
          <a:p>
            <a:pPr marL="228600" indent="-228600">
              <a:buFont typeface="+mj-lt"/>
              <a:buAutoNum type="arabicPeriod"/>
            </a:pPr>
            <a:r>
              <a:rPr lang="sv-SE" baseline="0" dirty="0"/>
              <a:t>Vad du ska jobba med. </a:t>
            </a:r>
          </a:p>
          <a:p>
            <a:pPr marL="228600" indent="-228600">
              <a:buFont typeface="+mj-lt"/>
              <a:buAutoNum type="arabicPeriod"/>
            </a:pPr>
            <a:r>
              <a:rPr lang="sv-SE" baseline="0" dirty="0"/>
              <a:t>Vilken anställningsform du har.</a:t>
            </a:r>
          </a:p>
          <a:p>
            <a:pPr marL="228600" indent="-228600">
              <a:buFont typeface="+mj-lt"/>
              <a:buAutoNum type="arabicPeriod"/>
            </a:pPr>
            <a:r>
              <a:rPr lang="sv-SE" baseline="0" dirty="0"/>
              <a:t>Sista anställningsdag (om du inte är tillsvidare anställd).</a:t>
            </a:r>
          </a:p>
          <a:p>
            <a:pPr marL="228600" indent="-228600">
              <a:buFont typeface="+mj-lt"/>
              <a:buAutoNum type="arabicPeriod"/>
            </a:pPr>
            <a:endParaRPr lang="sv-SE" baseline="0" dirty="0"/>
          </a:p>
          <a:p>
            <a:pPr marL="228600" indent="-228600">
              <a:buFont typeface="+mj-lt"/>
              <a:buAutoNum type="arabicPeriod"/>
            </a:pPr>
            <a:endParaRPr lang="sv-SE" baseline="0" dirty="0"/>
          </a:p>
        </p:txBody>
      </p:sp>
      <p:sp>
        <p:nvSpPr>
          <p:cNvPr id="4" name="Platshållare för bildnummer 3"/>
          <p:cNvSpPr>
            <a:spLocks noGrp="1"/>
          </p:cNvSpPr>
          <p:nvPr>
            <p:ph type="sldNum" sz="quarter" idx="10"/>
          </p:nvPr>
        </p:nvSpPr>
        <p:spPr/>
        <p:txBody>
          <a:bodyPr/>
          <a:lstStyle/>
          <a:p>
            <a:fld id="{9A3B041A-A12A-41E4-BD58-C69719F68FBD}" type="slidenum">
              <a:rPr lang="sv-SE" smtClean="0"/>
              <a:t>23</a:t>
            </a:fld>
            <a:endParaRPr lang="sv-SE"/>
          </a:p>
        </p:txBody>
      </p:sp>
    </p:spTree>
    <p:extLst>
      <p:ext uri="{BB962C8B-B14F-4D97-AF65-F5344CB8AC3E}">
        <p14:creationId xmlns:p14="http://schemas.microsoft.com/office/powerpoint/2010/main" val="18648593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8600" indent="-228600">
              <a:buAutoNum type="arabicPeriod"/>
            </a:pPr>
            <a:r>
              <a:rPr lang="sv-SE" baseline="0" dirty="0"/>
              <a:t>Hur mycket du ska jobba, hur många timmar eller dagar i veckan.</a:t>
            </a:r>
          </a:p>
          <a:p>
            <a:pPr marL="228600" indent="-228600">
              <a:buAutoNum type="arabicPeriod"/>
            </a:pPr>
            <a:r>
              <a:rPr lang="sv-SE" baseline="0" dirty="0"/>
              <a:t>Om du har någon tidigare branschvana. </a:t>
            </a:r>
          </a:p>
          <a:p>
            <a:pPr marL="228600" indent="-228600">
              <a:buAutoNum type="arabicPeriod"/>
            </a:pPr>
            <a:r>
              <a:rPr lang="sv-SE" baseline="0" dirty="0"/>
              <a:t>Hur mycket du ska tjäna i lön och om det är månadslön, veckolön eller timlön. </a:t>
            </a:r>
          </a:p>
          <a:p>
            <a:pPr marL="228600" indent="-228600">
              <a:buAutoNum type="arabicPeriod"/>
            </a:pPr>
            <a:r>
              <a:rPr lang="sv-SE" baseline="0" dirty="0"/>
              <a:t>Vilken dag lönen betalas ut varje månad. </a:t>
            </a:r>
          </a:p>
          <a:p>
            <a:pPr marL="228600" indent="-228600">
              <a:buAutoNum type="arabicPeriod"/>
            </a:pPr>
            <a:r>
              <a:rPr lang="sv-SE" baseline="0" dirty="0"/>
              <a:t>Om du har rätt till andra förmåner förutom lön. </a:t>
            </a:r>
          </a:p>
          <a:p>
            <a:pPr marL="228600" indent="-228600">
              <a:buAutoNum type="arabicPeriod"/>
            </a:pPr>
            <a:r>
              <a:rPr lang="sv-SE" baseline="0" dirty="0"/>
              <a:t>Hur många semesterdagar du har varje år. </a:t>
            </a:r>
          </a:p>
        </p:txBody>
      </p:sp>
      <p:sp>
        <p:nvSpPr>
          <p:cNvPr id="4" name="Platshållare för bildnummer 3"/>
          <p:cNvSpPr>
            <a:spLocks noGrp="1"/>
          </p:cNvSpPr>
          <p:nvPr>
            <p:ph type="sldNum" sz="quarter" idx="10"/>
          </p:nvPr>
        </p:nvSpPr>
        <p:spPr/>
        <p:txBody>
          <a:bodyPr/>
          <a:lstStyle/>
          <a:p>
            <a:fld id="{9A3B041A-A12A-41E4-BD58-C69719F68FBD}" type="slidenum">
              <a:rPr lang="sv-SE" smtClean="0"/>
              <a:t>24</a:t>
            </a:fld>
            <a:endParaRPr lang="sv-SE"/>
          </a:p>
        </p:txBody>
      </p:sp>
    </p:spTree>
    <p:extLst>
      <p:ext uri="{BB962C8B-B14F-4D97-AF65-F5344CB8AC3E}">
        <p14:creationId xmlns:p14="http://schemas.microsoft.com/office/powerpoint/2010/main" val="1868253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a:t>1. Om arbetsgivaren har kollektivavtal ska det stå vilket avtal denne har tecknat och med vilken fackförbund. </a:t>
            </a:r>
          </a:p>
        </p:txBody>
      </p:sp>
      <p:sp>
        <p:nvSpPr>
          <p:cNvPr id="4" name="Platshållare för bildnummer 3"/>
          <p:cNvSpPr>
            <a:spLocks noGrp="1"/>
          </p:cNvSpPr>
          <p:nvPr>
            <p:ph type="sldNum" sz="quarter" idx="10"/>
          </p:nvPr>
        </p:nvSpPr>
        <p:spPr/>
        <p:txBody>
          <a:bodyPr/>
          <a:lstStyle/>
          <a:p>
            <a:fld id="{9A3B041A-A12A-41E4-BD58-C69719F68FBD}" type="slidenum">
              <a:rPr lang="sv-SE" smtClean="0"/>
              <a:t>25</a:t>
            </a:fld>
            <a:endParaRPr lang="sv-SE"/>
          </a:p>
        </p:txBody>
      </p:sp>
    </p:spTree>
    <p:extLst>
      <p:ext uri="{BB962C8B-B14F-4D97-AF65-F5344CB8AC3E}">
        <p14:creationId xmlns:p14="http://schemas.microsoft.com/office/powerpoint/2010/main" val="2285196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a:t>1. Din och arbetsgivarens underskrifter. </a:t>
            </a:r>
          </a:p>
        </p:txBody>
      </p:sp>
      <p:sp>
        <p:nvSpPr>
          <p:cNvPr id="4" name="Platshållare för bildnummer 3"/>
          <p:cNvSpPr>
            <a:spLocks noGrp="1"/>
          </p:cNvSpPr>
          <p:nvPr>
            <p:ph type="sldNum" sz="quarter" idx="10"/>
          </p:nvPr>
        </p:nvSpPr>
        <p:spPr/>
        <p:txBody>
          <a:bodyPr/>
          <a:lstStyle/>
          <a:p>
            <a:fld id="{9A3B041A-A12A-41E4-BD58-C69719F68FBD}" type="slidenum">
              <a:rPr lang="sv-SE" smtClean="0"/>
              <a:t>26</a:t>
            </a:fld>
            <a:endParaRPr lang="sv-SE"/>
          </a:p>
        </p:txBody>
      </p:sp>
    </p:spTree>
    <p:extLst>
      <p:ext uri="{BB962C8B-B14F-4D97-AF65-F5344CB8AC3E}">
        <p14:creationId xmlns:p14="http://schemas.microsoft.com/office/powerpoint/2010/main" val="3598140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Skapande</a:t>
            </a:r>
            <a:r>
              <a:rPr lang="sv-SE" b="1" baseline="0" dirty="0"/>
              <a:t> av A-kassan. </a:t>
            </a:r>
          </a:p>
          <a:p>
            <a:endParaRPr lang="sv-SE" b="1" baseline="0" dirty="0"/>
          </a:p>
          <a:p>
            <a:r>
              <a:rPr lang="sv-SE" b="0" dirty="0"/>
              <a:t>Ni kommer ihåg genomgången</a:t>
            </a:r>
            <a:r>
              <a:rPr lang="sv-SE" b="0" baseline="0" dirty="0"/>
              <a:t> av brukssamhället, när de 3 personerna fick jobb och 2 fick gå hem igen och vänta tills dagen därpå. Hur överlevde dom som inte fick jobb? </a:t>
            </a:r>
          </a:p>
          <a:p>
            <a:endParaRPr lang="sv-SE" b="0" baseline="0" dirty="0"/>
          </a:p>
          <a:p>
            <a:pPr marL="228600" indent="-228600">
              <a:buFont typeface="+mj-lt"/>
              <a:buAutoNum type="arabicPeriod"/>
            </a:pPr>
            <a:r>
              <a:rPr lang="sv-SE" b="0" baseline="0" dirty="0"/>
              <a:t>De arbetarna som faktiskt fick jobb gjorde som så att dom la de få ören dom kunde avvara i en liten burk, varför? </a:t>
            </a:r>
          </a:p>
          <a:p>
            <a:pPr marL="228600" indent="-228600">
              <a:buFont typeface="+mj-lt"/>
              <a:buAutoNum type="arabicPeriod"/>
            </a:pPr>
            <a:r>
              <a:rPr lang="sv-SE" b="0" baseline="0" dirty="0"/>
              <a:t>Burken med mynten var till för de som inte fick jobb, så att dom kunde handla exempelvis mat eller annat nödvändigt för att kunna försörja sin familj och sig själva. </a:t>
            </a:r>
          </a:p>
          <a:p>
            <a:pPr marL="228600" indent="-228600">
              <a:buFont typeface="+mj-lt"/>
              <a:buAutoNum type="arabicPeriod"/>
            </a:pPr>
            <a:r>
              <a:rPr lang="sv-SE" b="0" baseline="0" dirty="0"/>
              <a:t>Detta var en säkerhet för alla, för att de inte ta ett jobb för lägre lön än vad de har kommit överens om. För de som inte fick jobb blev såklart desperata och hungriga och då va det viktigt att alla ställde upp för varandra för att kunna hålla löftet de lovat varandra. </a:t>
            </a:r>
          </a:p>
          <a:p>
            <a:pPr marL="228600" indent="-228600">
              <a:buFont typeface="+mj-lt"/>
              <a:buAutoNum type="arabicPeriod"/>
            </a:pPr>
            <a:r>
              <a:rPr lang="sv-SE" b="0" baseline="0" dirty="0"/>
              <a:t>Så A-kassan är till för dom som jobbar inte för dom som inte jobbar. För att vi inte ska förhandla löner mot varandra och sänka våra villkor, vi måste stå enade och ställa upp för varandra oavsett våra situationer i livet. </a:t>
            </a:r>
          </a:p>
          <a:p>
            <a:pPr marL="228600" indent="-228600">
              <a:buFont typeface="+mj-lt"/>
              <a:buAutoNum type="arabicPeriod"/>
            </a:pPr>
            <a:endParaRPr lang="sv-SE" b="0" baseline="0" dirty="0"/>
          </a:p>
          <a:p>
            <a:pPr marL="228600" indent="-228600">
              <a:buFont typeface="+mj-lt"/>
              <a:buAutoNum type="arabicPeriod"/>
            </a:pPr>
            <a:endParaRPr lang="sv-SE" b="0" dirty="0"/>
          </a:p>
        </p:txBody>
      </p:sp>
      <p:sp>
        <p:nvSpPr>
          <p:cNvPr id="4" name="Platshållare för bildnummer 3"/>
          <p:cNvSpPr>
            <a:spLocks noGrp="1"/>
          </p:cNvSpPr>
          <p:nvPr>
            <p:ph type="sldNum" sz="quarter" idx="10"/>
          </p:nvPr>
        </p:nvSpPr>
        <p:spPr/>
        <p:txBody>
          <a:bodyPr/>
          <a:lstStyle/>
          <a:p>
            <a:fld id="{9A3B041A-A12A-41E4-BD58-C69719F68FBD}" type="slidenum">
              <a:rPr lang="sv-SE" smtClean="0"/>
              <a:t>27</a:t>
            </a:fld>
            <a:endParaRPr lang="sv-SE"/>
          </a:p>
        </p:txBody>
      </p:sp>
    </p:spTree>
    <p:extLst>
      <p:ext uri="{BB962C8B-B14F-4D97-AF65-F5344CB8AC3E}">
        <p14:creationId xmlns:p14="http://schemas.microsoft.com/office/powerpoint/2010/main" val="2525830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9A3B041A-A12A-41E4-BD58-C69719F68FBD}" type="slidenum">
              <a:rPr lang="sv-SE" smtClean="0"/>
              <a:t>28</a:t>
            </a:fld>
            <a:endParaRPr lang="sv-SE"/>
          </a:p>
        </p:txBody>
      </p:sp>
    </p:spTree>
    <p:extLst>
      <p:ext uri="{BB962C8B-B14F-4D97-AF65-F5344CB8AC3E}">
        <p14:creationId xmlns:p14="http://schemas.microsoft.com/office/powerpoint/2010/main" val="37673424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Läs</a:t>
            </a:r>
            <a:r>
              <a:rPr lang="sv-SE" baseline="0" dirty="0"/>
              <a:t> upp sammanfattningen av GS värdegrund. </a:t>
            </a:r>
            <a:endParaRPr lang="sv-SE" dirty="0"/>
          </a:p>
        </p:txBody>
      </p:sp>
      <p:sp>
        <p:nvSpPr>
          <p:cNvPr id="4" name="Platshållare för bildnummer 3"/>
          <p:cNvSpPr>
            <a:spLocks noGrp="1"/>
          </p:cNvSpPr>
          <p:nvPr>
            <p:ph type="sldNum" sz="quarter" idx="10"/>
          </p:nvPr>
        </p:nvSpPr>
        <p:spPr/>
        <p:txBody>
          <a:bodyPr/>
          <a:lstStyle/>
          <a:p>
            <a:fld id="{9A3B041A-A12A-41E4-BD58-C69719F68FBD}" type="slidenum">
              <a:rPr lang="sv-SE" smtClean="0"/>
              <a:t>29</a:t>
            </a:fld>
            <a:endParaRPr lang="sv-SE"/>
          </a:p>
        </p:txBody>
      </p:sp>
    </p:spTree>
    <p:extLst>
      <p:ext uri="{BB962C8B-B14F-4D97-AF65-F5344CB8AC3E}">
        <p14:creationId xmlns:p14="http://schemas.microsoft.com/office/powerpoint/2010/main" val="4094879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information: Facklig introduktion</a:t>
            </a:r>
            <a:r>
              <a:rPr lang="sv-SE" baseline="0" dirty="0"/>
              <a:t> finns nu som nätutbildning, på svenska, engelska och arabiska (dessutom mobilanpassad version). Den ska ses som ett komplement till befintlig facklig introduktion. (lo.se)</a:t>
            </a:r>
            <a:endParaRPr lang="sv-SE" dirty="0"/>
          </a:p>
        </p:txBody>
      </p:sp>
      <p:sp>
        <p:nvSpPr>
          <p:cNvPr id="4" name="Platshållare för bildnummer 3"/>
          <p:cNvSpPr>
            <a:spLocks noGrp="1"/>
          </p:cNvSpPr>
          <p:nvPr>
            <p:ph type="sldNum" sz="quarter" idx="10"/>
          </p:nvPr>
        </p:nvSpPr>
        <p:spPr/>
        <p:txBody>
          <a:bodyPr/>
          <a:lstStyle/>
          <a:p>
            <a:fld id="{385DFE03-082B-43E7-81B0-7C4BA1885739}" type="slidenum">
              <a:rPr lang="sv-SE" smtClean="0"/>
              <a:t>3</a:t>
            </a:fld>
            <a:endParaRPr lang="sv-SE"/>
          </a:p>
        </p:txBody>
      </p:sp>
    </p:spTree>
    <p:extLst>
      <p:ext uri="{BB962C8B-B14F-4D97-AF65-F5344CB8AC3E}">
        <p14:creationId xmlns:p14="http://schemas.microsoft.com/office/powerpoint/2010/main" val="3916516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De sju diskrimineringsgrunderna</a:t>
            </a:r>
          </a:p>
          <a:p>
            <a:endParaRPr lang="sv-SE" b="1" dirty="0"/>
          </a:p>
          <a:p>
            <a:r>
              <a:rPr lang="sv-SE" b="0" dirty="0"/>
              <a:t>Fråga</a:t>
            </a:r>
            <a:r>
              <a:rPr lang="sv-SE" b="0" baseline="0" dirty="0"/>
              <a:t> klassen om de vet några diskrimineringsgrunder, ta upp en och en i bildspelet. </a:t>
            </a:r>
          </a:p>
          <a:p>
            <a:r>
              <a:rPr lang="sv-SE" b="0" baseline="0" dirty="0"/>
              <a:t>Förklara för klassen, för att kunna bli diskriminerad måste det gå under några av dessa grunder, allt utöver kan benämnas som t.ex. kränkande särbehandling eller mobbning. Vi i GS ser dock lika allvarligt på det som diskriminering. </a:t>
            </a:r>
            <a:endParaRPr lang="sv-SE" b="0" dirty="0"/>
          </a:p>
        </p:txBody>
      </p:sp>
      <p:sp>
        <p:nvSpPr>
          <p:cNvPr id="4" name="Platshållare för bildnummer 3"/>
          <p:cNvSpPr>
            <a:spLocks noGrp="1"/>
          </p:cNvSpPr>
          <p:nvPr>
            <p:ph type="sldNum" sz="quarter" idx="10"/>
          </p:nvPr>
        </p:nvSpPr>
        <p:spPr/>
        <p:txBody>
          <a:bodyPr/>
          <a:lstStyle/>
          <a:p>
            <a:fld id="{9A3B041A-A12A-41E4-BD58-C69719F68FBD}" type="slidenum">
              <a:rPr lang="sv-SE" smtClean="0"/>
              <a:t>30</a:t>
            </a:fld>
            <a:endParaRPr lang="sv-SE"/>
          </a:p>
        </p:txBody>
      </p:sp>
    </p:spTree>
    <p:extLst>
      <p:ext uri="{BB962C8B-B14F-4D97-AF65-F5344CB8AC3E}">
        <p14:creationId xmlns:p14="http://schemas.microsoft.com/office/powerpoint/2010/main" val="3820012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Denna filmen är en bra påminnelse för 3:or,</a:t>
            </a:r>
            <a:r>
              <a:rPr lang="sv-SE" b="1" baseline="0" dirty="0"/>
              <a:t> att benämna a-kassan extra. </a:t>
            </a:r>
          </a:p>
        </p:txBody>
      </p:sp>
      <p:sp>
        <p:nvSpPr>
          <p:cNvPr id="4" name="Platshållare för bildnummer 3"/>
          <p:cNvSpPr>
            <a:spLocks noGrp="1"/>
          </p:cNvSpPr>
          <p:nvPr>
            <p:ph type="sldNum" sz="quarter" idx="10"/>
          </p:nvPr>
        </p:nvSpPr>
        <p:spPr/>
        <p:txBody>
          <a:bodyPr/>
          <a:lstStyle/>
          <a:p>
            <a:fld id="{9A3B041A-A12A-41E4-BD58-C69719F68FBD}" type="slidenum">
              <a:rPr lang="sv-SE" smtClean="0"/>
              <a:t>31</a:t>
            </a:fld>
            <a:endParaRPr lang="sv-SE"/>
          </a:p>
        </p:txBody>
      </p:sp>
    </p:spTree>
    <p:extLst>
      <p:ext uri="{BB962C8B-B14F-4D97-AF65-F5344CB8AC3E}">
        <p14:creationId xmlns:p14="http://schemas.microsoft.com/office/powerpoint/2010/main" val="30075890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Vad GS-facket</a:t>
            </a:r>
            <a:r>
              <a:rPr lang="sv-SE" b="1" baseline="0" dirty="0"/>
              <a:t> jobbar för.</a:t>
            </a:r>
            <a:endParaRPr lang="sv-SE" b="1" dirty="0"/>
          </a:p>
        </p:txBody>
      </p:sp>
      <p:sp>
        <p:nvSpPr>
          <p:cNvPr id="4" name="Platshållare för bildnummer 3"/>
          <p:cNvSpPr>
            <a:spLocks noGrp="1"/>
          </p:cNvSpPr>
          <p:nvPr>
            <p:ph type="sldNum" sz="quarter" idx="10"/>
          </p:nvPr>
        </p:nvSpPr>
        <p:spPr/>
        <p:txBody>
          <a:bodyPr/>
          <a:lstStyle/>
          <a:p>
            <a:fld id="{9A3B041A-A12A-41E4-BD58-C69719F68FBD}" type="slidenum">
              <a:rPr lang="sv-SE" smtClean="0"/>
              <a:t>32</a:t>
            </a:fld>
            <a:endParaRPr lang="sv-SE"/>
          </a:p>
        </p:txBody>
      </p:sp>
    </p:spTree>
    <p:extLst>
      <p:ext uri="{BB962C8B-B14F-4D97-AF65-F5344CB8AC3E}">
        <p14:creationId xmlns:p14="http://schemas.microsoft.com/office/powerpoint/2010/main" val="33934618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Du som går en gymnasieutbildning inom någon av GS branscher är välkommen att söka elevmedlemskap. Det är ett klokt val som ger dig en bättre start när du börjar arbeta. </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Vad innehåller elevmedlemskapet?</a:t>
            </a:r>
          </a:p>
          <a:p>
            <a:r>
              <a:rPr lang="sv-SE" sz="1200" b="0" i="0" kern="1200" dirty="0">
                <a:solidFill>
                  <a:schemeClr val="tx1"/>
                </a:solidFill>
                <a:effectLst/>
                <a:latin typeface="+mn-lt"/>
                <a:ea typeface="+mn-ea"/>
                <a:cs typeface="+mn-cs"/>
              </a:rPr>
              <a:t>Som elevmedlem behöver du inte betala någon fackavgift men du har ändå tillgång till många av de förmåner som yrkesverksamma medlemmar har:</a:t>
            </a:r>
          </a:p>
          <a:p>
            <a:endParaRPr lang="sv-S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Du får ett försäkringspaket bestående av bland annat en hemförsäkring</a:t>
            </a:r>
            <a:r>
              <a:rPr lang="sv-SE" sz="1200" b="0" i="0" kern="1200" baseline="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och en försäkring för olycksfall på fritiden.</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Du har rätt att delta i din avdelnings olika aktiviteter.</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Du får förbundets medlemstidning Dagens Arbete.</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Du har tillgång till GS medlemsportal.</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Du får vårt medlemskort som ger dig en rad olika rabatter.</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Givetvis står också GS ombudsmän till ditt förfogande om du har frågor som rör bland annat löner, arbetsmiljö och utbildning.</a:t>
            </a:r>
          </a:p>
          <a:p>
            <a:endParaRPr lang="sv-SE" dirty="0"/>
          </a:p>
        </p:txBody>
      </p:sp>
      <p:sp>
        <p:nvSpPr>
          <p:cNvPr id="4" name="Platshållare för bildnummer 3"/>
          <p:cNvSpPr>
            <a:spLocks noGrp="1"/>
          </p:cNvSpPr>
          <p:nvPr>
            <p:ph type="sldNum" sz="quarter" idx="10"/>
          </p:nvPr>
        </p:nvSpPr>
        <p:spPr/>
        <p:txBody>
          <a:bodyPr/>
          <a:lstStyle/>
          <a:p>
            <a:fld id="{9A3B041A-A12A-41E4-BD58-C69719F68FBD}" type="slidenum">
              <a:rPr lang="sv-SE" smtClean="0"/>
              <a:t>33</a:t>
            </a:fld>
            <a:endParaRPr lang="sv-SE"/>
          </a:p>
        </p:txBody>
      </p:sp>
    </p:spTree>
    <p:extLst>
      <p:ext uri="{BB962C8B-B14F-4D97-AF65-F5344CB8AC3E}">
        <p14:creationId xmlns:p14="http://schemas.microsoft.com/office/powerpoint/2010/main" val="6774465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Stanna kvar, rekrytera och svara på eventuella frågor.</a:t>
            </a:r>
          </a:p>
        </p:txBody>
      </p:sp>
      <p:sp>
        <p:nvSpPr>
          <p:cNvPr id="4" name="Platshållare för bildnummer 3"/>
          <p:cNvSpPr>
            <a:spLocks noGrp="1"/>
          </p:cNvSpPr>
          <p:nvPr>
            <p:ph type="sldNum" sz="quarter" idx="10"/>
          </p:nvPr>
        </p:nvSpPr>
        <p:spPr/>
        <p:txBody>
          <a:bodyPr/>
          <a:lstStyle/>
          <a:p>
            <a:fld id="{9A3B041A-A12A-41E4-BD58-C69719F68FBD}" type="slidenum">
              <a:rPr lang="sv-SE" smtClean="0"/>
              <a:t>34</a:t>
            </a:fld>
            <a:endParaRPr lang="sv-SE"/>
          </a:p>
        </p:txBody>
      </p:sp>
    </p:spTree>
    <p:extLst>
      <p:ext uri="{BB962C8B-B14F-4D97-AF65-F5344CB8AC3E}">
        <p14:creationId xmlns:p14="http://schemas.microsoft.com/office/powerpoint/2010/main" val="36054182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FFB4ACF1-6F28-4058-A292-6905FA59D6DC}" type="slidenum">
              <a:rPr lang="sv-SE" smtClean="0"/>
              <a:t>35</a:t>
            </a:fld>
            <a:endParaRPr lang="sv-SE"/>
          </a:p>
        </p:txBody>
      </p:sp>
    </p:spTree>
    <p:extLst>
      <p:ext uri="{BB962C8B-B14F-4D97-AF65-F5344CB8AC3E}">
        <p14:creationId xmlns:p14="http://schemas.microsoft.com/office/powerpoint/2010/main" val="1123575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8600" indent="-228600">
              <a:buAutoNum type="arabicPeriod"/>
            </a:pPr>
            <a:r>
              <a:rPr lang="sv-SE" dirty="0"/>
              <a:t>Berätta</a:t>
            </a:r>
            <a:r>
              <a:rPr lang="sv-SE" baseline="0" dirty="0"/>
              <a:t> vilka branscher som går under GS-facket och vad branscherna gör/tillverkar. </a:t>
            </a:r>
          </a:p>
          <a:p>
            <a:pPr marL="228600" indent="-228600">
              <a:buAutoNum type="arabicPeriod"/>
            </a:pPr>
            <a:r>
              <a:rPr lang="sv-SE" baseline="0" dirty="0"/>
              <a:t>Berätta vilken bransch du själv jobbar i?</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sv-SE" baseline="0" dirty="0"/>
              <a:t>Berätta att det finns möjlighet att bli elevmedlem gratis i vårt förbund, men att du kommer återkomma till det senare i presentationen. </a:t>
            </a:r>
            <a:endParaRPr lang="sv-SE" dirty="0"/>
          </a:p>
          <a:p>
            <a:pPr marL="228600" indent="-228600">
              <a:buAutoNum type="arabicPeriod"/>
            </a:pPr>
            <a:endParaRPr lang="sv-SE" baseline="0" dirty="0"/>
          </a:p>
        </p:txBody>
      </p:sp>
      <p:sp>
        <p:nvSpPr>
          <p:cNvPr id="4" name="Platshållare för bildnummer 3"/>
          <p:cNvSpPr>
            <a:spLocks noGrp="1"/>
          </p:cNvSpPr>
          <p:nvPr>
            <p:ph type="sldNum" sz="quarter" idx="10"/>
          </p:nvPr>
        </p:nvSpPr>
        <p:spPr/>
        <p:txBody>
          <a:bodyPr/>
          <a:lstStyle/>
          <a:p>
            <a:fld id="{9A3B041A-A12A-41E4-BD58-C69719F68FBD}" type="slidenum">
              <a:rPr lang="sv-SE" smtClean="0"/>
              <a:t>4</a:t>
            </a:fld>
            <a:endParaRPr lang="sv-SE"/>
          </a:p>
        </p:txBody>
      </p:sp>
    </p:spTree>
    <p:extLst>
      <p:ext uri="{BB962C8B-B14F-4D97-AF65-F5344CB8AC3E}">
        <p14:creationId xmlns:p14="http://schemas.microsoft.com/office/powerpoint/2010/main" val="2954519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1. Gå</a:t>
            </a:r>
            <a:r>
              <a:rPr lang="sv-SE" baseline="0" dirty="0"/>
              <a:t> igenom kartan och benämn att GS finns tillgängligt överallt i Sverige. </a:t>
            </a:r>
          </a:p>
          <a:p>
            <a:r>
              <a:rPr lang="sv-SE" baseline="0" dirty="0"/>
              <a:t>2. Och vilken avdelning vi är i nu.</a:t>
            </a:r>
            <a:endParaRPr lang="sv-SE" dirty="0"/>
          </a:p>
        </p:txBody>
      </p:sp>
      <p:sp>
        <p:nvSpPr>
          <p:cNvPr id="4" name="Platshållare för bildnummer 3"/>
          <p:cNvSpPr>
            <a:spLocks noGrp="1"/>
          </p:cNvSpPr>
          <p:nvPr>
            <p:ph type="sldNum" sz="quarter" idx="10"/>
          </p:nvPr>
        </p:nvSpPr>
        <p:spPr/>
        <p:txBody>
          <a:bodyPr/>
          <a:lstStyle/>
          <a:p>
            <a:fld id="{9A3B041A-A12A-41E4-BD58-C69719F68FBD}" type="slidenum">
              <a:rPr lang="sv-SE" smtClean="0"/>
              <a:t>5</a:t>
            </a:fld>
            <a:endParaRPr lang="sv-SE"/>
          </a:p>
        </p:txBody>
      </p:sp>
    </p:spTree>
    <p:extLst>
      <p:ext uri="{BB962C8B-B14F-4D97-AF65-F5344CB8AC3E}">
        <p14:creationId xmlns:p14="http://schemas.microsoft.com/office/powerpoint/2010/main" val="4182747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Benämn vad vi i GS jobbar för.</a:t>
            </a:r>
          </a:p>
        </p:txBody>
      </p:sp>
      <p:sp>
        <p:nvSpPr>
          <p:cNvPr id="4" name="Platshållare för bildnummer 3"/>
          <p:cNvSpPr>
            <a:spLocks noGrp="1"/>
          </p:cNvSpPr>
          <p:nvPr>
            <p:ph type="sldNum" sz="quarter" idx="10"/>
          </p:nvPr>
        </p:nvSpPr>
        <p:spPr/>
        <p:txBody>
          <a:bodyPr/>
          <a:lstStyle/>
          <a:p>
            <a:fld id="{9A3B041A-A12A-41E4-BD58-C69719F68FBD}" type="slidenum">
              <a:rPr lang="sv-SE" smtClean="0"/>
              <a:t>6</a:t>
            </a:fld>
            <a:endParaRPr lang="sv-SE"/>
          </a:p>
        </p:txBody>
      </p:sp>
    </p:spTree>
    <p:extLst>
      <p:ext uri="{BB962C8B-B14F-4D97-AF65-F5344CB8AC3E}">
        <p14:creationId xmlns:p14="http://schemas.microsoft.com/office/powerpoint/2010/main" val="2339193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8600" indent="-228600">
              <a:buAutoNum type="arabicPeriod"/>
            </a:pPr>
            <a:r>
              <a:rPr lang="sv-SE" dirty="0"/>
              <a:t>Fråga klassen om de vet om</a:t>
            </a:r>
            <a:r>
              <a:rPr lang="sv-SE" baseline="0" dirty="0"/>
              <a:t> några fackförbund utöver GS-facket, </a:t>
            </a:r>
            <a:r>
              <a:rPr lang="sv-SE" b="1" baseline="0" dirty="0"/>
              <a:t>låt dom gissa. </a:t>
            </a:r>
          </a:p>
          <a:p>
            <a:pPr marL="228600" indent="-228600">
              <a:buAutoNum type="arabicPeriod"/>
            </a:pPr>
            <a:r>
              <a:rPr lang="sv-SE" baseline="0" dirty="0"/>
              <a:t>Presentera fackförbunden stegvis och vilka dom organiserar. </a:t>
            </a:r>
          </a:p>
          <a:p>
            <a:pPr marL="228600" indent="-228600">
              <a:buAutoNum type="arabicPeriod"/>
            </a:pPr>
            <a:r>
              <a:rPr lang="sv-SE" baseline="0" dirty="0"/>
              <a:t>Berätta att LO är som ett paraply över de 14 förbunden och att TCO är paraplyet för tjänstemän och SACO är paraplyet över exempelvis akademiker. </a:t>
            </a:r>
            <a:endParaRPr lang="sv-SE" dirty="0"/>
          </a:p>
        </p:txBody>
      </p:sp>
      <p:sp>
        <p:nvSpPr>
          <p:cNvPr id="4" name="Platshållare för bildnummer 3"/>
          <p:cNvSpPr>
            <a:spLocks noGrp="1"/>
          </p:cNvSpPr>
          <p:nvPr>
            <p:ph type="sldNum" sz="quarter" idx="10"/>
          </p:nvPr>
        </p:nvSpPr>
        <p:spPr/>
        <p:txBody>
          <a:bodyPr/>
          <a:lstStyle/>
          <a:p>
            <a:fld id="{CD50FB6B-9629-4F73-B790-5A123D9E93CA}" type="slidenum">
              <a:rPr lang="sv-SE" smtClean="0"/>
              <a:t>7</a:t>
            </a:fld>
            <a:endParaRPr lang="sv-SE"/>
          </a:p>
        </p:txBody>
      </p:sp>
    </p:spTree>
    <p:extLst>
      <p:ext uri="{BB962C8B-B14F-4D97-AF65-F5344CB8AC3E}">
        <p14:creationId xmlns:p14="http://schemas.microsoft.com/office/powerpoint/2010/main" val="788062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Brukssamhället</a:t>
            </a:r>
          </a:p>
          <a:p>
            <a:pPr marL="0" indent="0">
              <a:buNone/>
            </a:pPr>
            <a:r>
              <a:rPr lang="sv-SE" b="0" dirty="0"/>
              <a:t>Det</a:t>
            </a:r>
            <a:r>
              <a:rPr lang="sv-SE" b="0" baseline="0" dirty="0"/>
              <a:t> jag ska berätta nu utspelade sig för mer än hundra år sedan. Det är en berättelse som påminner om en saga men sakerna har hänt. Det här är brukssamhället och varje morgon står arbetarna utanför samlade och väntar på brukspatronen (visa vart han bor).  </a:t>
            </a:r>
          </a:p>
          <a:p>
            <a:pPr marL="0" indent="0">
              <a:buNone/>
            </a:pPr>
            <a:endParaRPr lang="sv-SE" b="0" baseline="0" dirty="0"/>
          </a:p>
          <a:p>
            <a:pPr marL="228600" indent="-228600">
              <a:buAutoNum type="arabicPeriod"/>
            </a:pPr>
            <a:r>
              <a:rPr lang="sv-SE" b="0" baseline="0" dirty="0"/>
              <a:t>När han kommer står arbetarna med mössorna i handen och huvudet nedböjt, för att visa respekt för överheten, det var så det var på den tiden. Skillnaderna var stora mellan människor och det var mycket tydligt och självklart att vissa var värda mer än andra. Patronen ställer sig också högre upp när han talar till arbetarna, för att rent fysiskt se ner på dem, och frågar vad för hutlös summa de vill ha idag </a:t>
            </a:r>
            <a:r>
              <a:rPr lang="sv-SE" b="1" baseline="0" dirty="0"/>
              <a:t>(precis som du gjorde i spelet innan). </a:t>
            </a:r>
          </a:p>
          <a:p>
            <a:pPr marL="228600" indent="-228600">
              <a:buFont typeface="+mj-lt"/>
              <a:buAutoNum type="arabicPeriod"/>
            </a:pPr>
            <a:endParaRPr lang="sv-SE" b="1"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baseline="0" dirty="0"/>
              <a:t>Brukspatronen berättar att han bara behöver 3 arbetare idag, den äldste arbetaren ger honom budet och efter många om och men får 3 arbetare jobb för dagen, de andra 2 får gå hem igen och hoppas på att de får jobb dagen därpå.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baseline="0" dirty="0"/>
              <a:t>Benämn att brukspatronen tjänar pengar på både fabrikens produktion men han äger även husen arbetarna bor i och därav tjänar han även pengar på hyran.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baseline="0" dirty="0"/>
              <a:t>En kväll får arbetarna nog och samlar sig i skogen intill byn. En arbetare tar ton och håller ett tal om att vi måste gå ihop, resten av folkmassan jublar och håller med.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baseline="0" dirty="0"/>
              <a:t>De vill ha bättre villkor och för att få det måste dem gå ihop och sluta förhandla ner oss själva. De har nu lovat varandra att hålla ihop mot brukspatronens krav, detta för att få igenom sina egna krav.</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baseline="0" dirty="0"/>
              <a:t>Nästa morgon går brukspatronen ner till byn för att hämta arbetskraft i vanlig ordning, men när han kommer ner så upptäcker han att arbetarna inte står och väntar på honom.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baseline="0" dirty="0"/>
              <a:t>Brukspatronen får syn på en skylt där arbetarna vanligtvis väntar, på skylten står det STREJK. Arbetarna har alltså vägrat att arbeta för att de är trötta på att bli utnyttjade för skamliga löner och villkor. Brukspatronen blir såklart vansinnig, detta hade aldrig uppstått tidigare.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baseline="0" dirty="0"/>
              <a:t>Arbetarna har valt ut en person som ska företräda dem </a:t>
            </a:r>
            <a:r>
              <a:rPr lang="sv-SE" b="1" baseline="0" dirty="0"/>
              <a:t>(förtroendevald). </a:t>
            </a:r>
            <a:r>
              <a:rPr lang="sv-SE" b="0" baseline="0" dirty="0"/>
              <a:t>Han lägger fram arbetarnas krav, som dom är överens om, till brukspatronen och säger ”går du inte med på dessa krav kommer även </a:t>
            </a:r>
            <a:r>
              <a:rPr lang="sv-SE" b="0" i="1" baseline="0" dirty="0"/>
              <a:t>du</a:t>
            </a:r>
            <a:r>
              <a:rPr lang="sv-SE" b="0" baseline="0" dirty="0"/>
              <a:t> bli fattig”. Med det börjar förhandlingarna.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baseline="0" dirty="0"/>
              <a:t>Brukspatronen och arbetarna företrädare kommer tillslut överens och båda skriver under ett avtal med vilka villkor som ska gälla och vilken lön arbetarna ska ha.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baseline="0" dirty="0"/>
              <a:t>Det dem precis har förhandlat fram är ett utav de första kollektivavtalen.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baseline="0" dirty="0"/>
          </a:p>
          <a:p>
            <a:pPr marL="228600" indent="-228600">
              <a:buAutoNum type="arabicPeriod"/>
            </a:pPr>
            <a:endParaRPr lang="sv-SE" b="1" baseline="0" dirty="0"/>
          </a:p>
          <a:p>
            <a:pPr marL="0" indent="0">
              <a:buNone/>
            </a:pPr>
            <a:endParaRPr lang="sv-SE" b="1" baseline="0" dirty="0"/>
          </a:p>
          <a:p>
            <a:pPr marL="0" indent="0">
              <a:buNone/>
            </a:pPr>
            <a:endParaRPr lang="sv-SE" b="0" dirty="0"/>
          </a:p>
          <a:p>
            <a:endParaRPr lang="sv-SE" b="1" dirty="0"/>
          </a:p>
          <a:p>
            <a:endParaRPr lang="sv-SE" b="0" dirty="0"/>
          </a:p>
          <a:p>
            <a:endParaRPr lang="sv-SE" dirty="0"/>
          </a:p>
        </p:txBody>
      </p:sp>
      <p:sp>
        <p:nvSpPr>
          <p:cNvPr id="4" name="Platshållare för bildnummer 3"/>
          <p:cNvSpPr>
            <a:spLocks noGrp="1"/>
          </p:cNvSpPr>
          <p:nvPr>
            <p:ph type="sldNum" sz="quarter" idx="10"/>
          </p:nvPr>
        </p:nvSpPr>
        <p:spPr/>
        <p:txBody>
          <a:bodyPr/>
          <a:lstStyle/>
          <a:p>
            <a:fld id="{9A3B041A-A12A-41E4-BD58-C69719F68FBD}" type="slidenum">
              <a:rPr lang="sv-SE" smtClean="0"/>
              <a:t>8</a:t>
            </a:fld>
            <a:endParaRPr lang="sv-SE"/>
          </a:p>
        </p:txBody>
      </p:sp>
    </p:spTree>
    <p:extLst>
      <p:ext uri="{BB962C8B-B14F-4D97-AF65-F5344CB8AC3E}">
        <p14:creationId xmlns:p14="http://schemas.microsoft.com/office/powerpoint/2010/main" val="2721734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 Läs igenom det fackliga löftet</a:t>
            </a:r>
            <a:r>
              <a:rPr lang="sv-SE" b="1" baseline="0" dirty="0"/>
              <a:t> och fråga klassen om vad det kan innebära. </a:t>
            </a:r>
            <a:endParaRPr lang="sv-SE" b="1" dirty="0"/>
          </a:p>
        </p:txBody>
      </p:sp>
      <p:sp>
        <p:nvSpPr>
          <p:cNvPr id="4" name="Platshållare för bildnummer 3"/>
          <p:cNvSpPr>
            <a:spLocks noGrp="1"/>
          </p:cNvSpPr>
          <p:nvPr>
            <p:ph type="sldNum" sz="quarter" idx="10"/>
          </p:nvPr>
        </p:nvSpPr>
        <p:spPr/>
        <p:txBody>
          <a:bodyPr/>
          <a:lstStyle/>
          <a:p>
            <a:fld id="{9A3B041A-A12A-41E4-BD58-C69719F68FBD}" type="slidenum">
              <a:rPr lang="sv-SE" smtClean="0"/>
              <a:t>9</a:t>
            </a:fld>
            <a:endParaRPr lang="sv-SE"/>
          </a:p>
        </p:txBody>
      </p:sp>
    </p:spTree>
    <p:extLst>
      <p:ext uri="{BB962C8B-B14F-4D97-AF65-F5344CB8AC3E}">
        <p14:creationId xmlns:p14="http://schemas.microsoft.com/office/powerpoint/2010/main" val="3131352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5FF95B89-D955-4BD4-95C9-1E81B18E742E}" type="datetimeFigureOut">
              <a:rPr lang="sv-SE" smtClean="0"/>
              <a:t>2024-03-14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A5527153-6C7F-440D-BF9F-CD2C3EB44CC6}" type="slidenum">
              <a:rPr lang="sv-SE" smtClean="0"/>
              <a:t>‹#›</a:t>
            </a:fld>
            <a:endParaRPr lang="sv-SE"/>
          </a:p>
        </p:txBody>
      </p:sp>
    </p:spTree>
    <p:extLst>
      <p:ext uri="{BB962C8B-B14F-4D97-AF65-F5344CB8AC3E}">
        <p14:creationId xmlns:p14="http://schemas.microsoft.com/office/powerpoint/2010/main" val="3212898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5FF95B89-D955-4BD4-95C9-1E81B18E742E}" type="datetimeFigureOut">
              <a:rPr lang="sv-SE" smtClean="0"/>
              <a:t>2024-03-14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A5527153-6C7F-440D-BF9F-CD2C3EB44CC6}" type="slidenum">
              <a:rPr lang="sv-SE" smtClean="0"/>
              <a:t>‹#›</a:t>
            </a:fld>
            <a:endParaRPr lang="sv-SE"/>
          </a:p>
        </p:txBody>
      </p:sp>
    </p:spTree>
    <p:extLst>
      <p:ext uri="{BB962C8B-B14F-4D97-AF65-F5344CB8AC3E}">
        <p14:creationId xmlns:p14="http://schemas.microsoft.com/office/powerpoint/2010/main" val="1653516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5FF95B89-D955-4BD4-95C9-1E81B18E742E}" type="datetimeFigureOut">
              <a:rPr lang="sv-SE" smtClean="0"/>
              <a:t>2024-03-14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A5527153-6C7F-440D-BF9F-CD2C3EB44CC6}" type="slidenum">
              <a:rPr lang="sv-SE" smtClean="0"/>
              <a:t>‹#›</a:t>
            </a:fld>
            <a:endParaRPr lang="sv-SE"/>
          </a:p>
        </p:txBody>
      </p:sp>
    </p:spTree>
    <p:extLst>
      <p:ext uri="{BB962C8B-B14F-4D97-AF65-F5344CB8AC3E}">
        <p14:creationId xmlns:p14="http://schemas.microsoft.com/office/powerpoint/2010/main" val="86973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5FF95B89-D955-4BD4-95C9-1E81B18E742E}" type="datetimeFigureOut">
              <a:rPr lang="sv-SE" smtClean="0"/>
              <a:t>2024-03-14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A5527153-6C7F-440D-BF9F-CD2C3EB44CC6}" type="slidenum">
              <a:rPr lang="sv-SE" smtClean="0"/>
              <a:t>‹#›</a:t>
            </a:fld>
            <a:endParaRPr lang="sv-SE"/>
          </a:p>
        </p:txBody>
      </p:sp>
    </p:spTree>
    <p:extLst>
      <p:ext uri="{BB962C8B-B14F-4D97-AF65-F5344CB8AC3E}">
        <p14:creationId xmlns:p14="http://schemas.microsoft.com/office/powerpoint/2010/main" val="3092376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p>
            <a:fld id="{5FF95B89-D955-4BD4-95C9-1E81B18E742E}" type="datetimeFigureOut">
              <a:rPr lang="sv-SE" smtClean="0"/>
              <a:t>2024-03-14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A5527153-6C7F-440D-BF9F-CD2C3EB44CC6}" type="slidenum">
              <a:rPr lang="sv-SE" smtClean="0"/>
              <a:t>‹#›</a:t>
            </a:fld>
            <a:endParaRPr lang="sv-SE"/>
          </a:p>
        </p:txBody>
      </p:sp>
    </p:spTree>
    <p:extLst>
      <p:ext uri="{BB962C8B-B14F-4D97-AF65-F5344CB8AC3E}">
        <p14:creationId xmlns:p14="http://schemas.microsoft.com/office/powerpoint/2010/main" val="144150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5FF95B89-D955-4BD4-95C9-1E81B18E742E}" type="datetimeFigureOut">
              <a:rPr lang="sv-SE" smtClean="0"/>
              <a:t>2024-03-14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A5527153-6C7F-440D-BF9F-CD2C3EB44CC6}" type="slidenum">
              <a:rPr lang="sv-SE" smtClean="0"/>
              <a:t>‹#›</a:t>
            </a:fld>
            <a:endParaRPr lang="sv-SE"/>
          </a:p>
        </p:txBody>
      </p:sp>
    </p:spTree>
    <p:extLst>
      <p:ext uri="{BB962C8B-B14F-4D97-AF65-F5344CB8AC3E}">
        <p14:creationId xmlns:p14="http://schemas.microsoft.com/office/powerpoint/2010/main" val="3352311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5FF95B89-D955-4BD4-95C9-1E81B18E742E}" type="datetimeFigureOut">
              <a:rPr lang="sv-SE" smtClean="0"/>
              <a:t>2024-03-14</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A5527153-6C7F-440D-BF9F-CD2C3EB44CC6}" type="slidenum">
              <a:rPr lang="sv-SE" smtClean="0"/>
              <a:t>‹#›</a:t>
            </a:fld>
            <a:endParaRPr lang="sv-SE"/>
          </a:p>
        </p:txBody>
      </p:sp>
    </p:spTree>
    <p:extLst>
      <p:ext uri="{BB962C8B-B14F-4D97-AF65-F5344CB8AC3E}">
        <p14:creationId xmlns:p14="http://schemas.microsoft.com/office/powerpoint/2010/main" val="2781120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5FF95B89-D955-4BD4-95C9-1E81B18E742E}" type="datetimeFigureOut">
              <a:rPr lang="sv-SE" smtClean="0"/>
              <a:t>2024-03-14</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A5527153-6C7F-440D-BF9F-CD2C3EB44CC6}" type="slidenum">
              <a:rPr lang="sv-SE" smtClean="0"/>
              <a:t>‹#›</a:t>
            </a:fld>
            <a:endParaRPr lang="sv-SE"/>
          </a:p>
        </p:txBody>
      </p:sp>
    </p:spTree>
    <p:extLst>
      <p:ext uri="{BB962C8B-B14F-4D97-AF65-F5344CB8AC3E}">
        <p14:creationId xmlns:p14="http://schemas.microsoft.com/office/powerpoint/2010/main" val="2292657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5FF95B89-D955-4BD4-95C9-1E81B18E742E}" type="datetimeFigureOut">
              <a:rPr lang="sv-SE" smtClean="0"/>
              <a:t>2024-03-14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A5527153-6C7F-440D-BF9F-CD2C3EB44CC6}" type="slidenum">
              <a:rPr lang="sv-SE" smtClean="0"/>
              <a:t>‹#›</a:t>
            </a:fld>
            <a:endParaRPr lang="sv-SE"/>
          </a:p>
        </p:txBody>
      </p:sp>
    </p:spTree>
    <p:extLst>
      <p:ext uri="{BB962C8B-B14F-4D97-AF65-F5344CB8AC3E}">
        <p14:creationId xmlns:p14="http://schemas.microsoft.com/office/powerpoint/2010/main" val="3600210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5FF95B89-D955-4BD4-95C9-1E81B18E742E}" type="datetimeFigureOut">
              <a:rPr lang="sv-SE" smtClean="0"/>
              <a:t>2024-03-14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A5527153-6C7F-440D-BF9F-CD2C3EB44CC6}" type="slidenum">
              <a:rPr lang="sv-SE" smtClean="0"/>
              <a:t>‹#›</a:t>
            </a:fld>
            <a:endParaRPr lang="sv-SE"/>
          </a:p>
        </p:txBody>
      </p:sp>
    </p:spTree>
    <p:extLst>
      <p:ext uri="{BB962C8B-B14F-4D97-AF65-F5344CB8AC3E}">
        <p14:creationId xmlns:p14="http://schemas.microsoft.com/office/powerpoint/2010/main" val="4250613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5FF95B89-D955-4BD4-95C9-1E81B18E742E}" type="datetimeFigureOut">
              <a:rPr lang="sv-SE" smtClean="0"/>
              <a:t>2024-03-14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A5527153-6C7F-440D-BF9F-CD2C3EB44CC6}" type="slidenum">
              <a:rPr lang="sv-SE" smtClean="0"/>
              <a:t>‹#›</a:t>
            </a:fld>
            <a:endParaRPr lang="sv-SE"/>
          </a:p>
        </p:txBody>
      </p:sp>
    </p:spTree>
    <p:extLst>
      <p:ext uri="{BB962C8B-B14F-4D97-AF65-F5344CB8AC3E}">
        <p14:creationId xmlns:p14="http://schemas.microsoft.com/office/powerpoint/2010/main" val="2310561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F95B89-D955-4BD4-95C9-1E81B18E742E}" type="datetimeFigureOut">
              <a:rPr lang="sv-SE" smtClean="0"/>
              <a:t>2024-03-14</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527153-6C7F-440D-BF9F-CD2C3EB44CC6}" type="slidenum">
              <a:rPr lang="sv-SE" smtClean="0"/>
              <a:t>‹#›</a:t>
            </a:fld>
            <a:endParaRPr lang="sv-SE"/>
          </a:p>
        </p:txBody>
      </p:sp>
    </p:spTree>
    <p:extLst>
      <p:ext uri="{BB962C8B-B14F-4D97-AF65-F5344CB8AC3E}">
        <p14:creationId xmlns:p14="http://schemas.microsoft.com/office/powerpoint/2010/main" val="4168430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video" Target="https://www.youtube.com/embed/32AJjQSEptg" TargetMode="External"/><Relationship Id="rId4" Type="http://schemas.openxmlformats.org/officeDocument/2006/relationships/image" Target="../media/image66.jpe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2.gif"/><Relationship Id="rId4" Type="http://schemas.openxmlformats.org/officeDocument/2006/relationships/image" Target="../media/image71.jpe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2.gif"/><Relationship Id="rId4" Type="http://schemas.openxmlformats.org/officeDocument/2006/relationships/image" Target="../media/image71.jpe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2.gif"/><Relationship Id="rId4" Type="http://schemas.openxmlformats.org/officeDocument/2006/relationships/image" Target="../media/image71.jpeg"/></Relationships>
</file>

<file path=ppt/slides/_rels/slide2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5.png"/><Relationship Id="rId7" Type="http://schemas.openxmlformats.org/officeDocument/2006/relationships/image" Target="../media/image72.gi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2.gif"/><Relationship Id="rId4" Type="http://schemas.openxmlformats.org/officeDocument/2006/relationships/image" Target="../media/image71.jpe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2.gif"/><Relationship Id="rId4" Type="http://schemas.openxmlformats.org/officeDocument/2006/relationships/image" Target="../media/image71.jpeg"/></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2.png"/><Relationship Id="rId7"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72.gif"/><Relationship Id="rId5" Type="http://schemas.openxmlformats.org/officeDocument/2006/relationships/image" Target="../media/image71.jpe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9.png"/><Relationship Id="rId18" Type="http://schemas.openxmlformats.org/officeDocument/2006/relationships/image" Target="../media/image94.png"/><Relationship Id="rId3" Type="http://schemas.openxmlformats.org/officeDocument/2006/relationships/image" Target="../media/image84.png"/><Relationship Id="rId21" Type="http://schemas.openxmlformats.org/officeDocument/2006/relationships/image" Target="../media/image96.png"/><Relationship Id="rId7" Type="http://schemas.openxmlformats.org/officeDocument/2006/relationships/image" Target="../media/image86.png"/><Relationship Id="rId12" Type="http://schemas.openxmlformats.org/officeDocument/2006/relationships/image" Target="../media/image88.gif"/><Relationship Id="rId17" Type="http://schemas.openxmlformats.org/officeDocument/2006/relationships/image" Target="../media/image93.gif"/><Relationship Id="rId2" Type="http://schemas.openxmlformats.org/officeDocument/2006/relationships/notesSlide" Target="../notesSlides/notesSlide27.xml"/><Relationship Id="rId16" Type="http://schemas.openxmlformats.org/officeDocument/2006/relationships/image" Target="../media/image92.gif"/><Relationship Id="rId20"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image" Target="../media/image85.png"/><Relationship Id="rId11" Type="http://schemas.openxmlformats.org/officeDocument/2006/relationships/image" Target="../media/image43.gif"/><Relationship Id="rId5" Type="http://schemas.openxmlformats.org/officeDocument/2006/relationships/image" Target="../media/image64.png"/><Relationship Id="rId15" Type="http://schemas.openxmlformats.org/officeDocument/2006/relationships/image" Target="../media/image91.gif"/><Relationship Id="rId10" Type="http://schemas.openxmlformats.org/officeDocument/2006/relationships/image" Target="../media/image41.png"/><Relationship Id="rId19" Type="http://schemas.openxmlformats.org/officeDocument/2006/relationships/image" Target="../media/image48.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90.png"/><Relationship Id="rId22"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video" Target="https://www.youtube.com/embed/wi7ROIx5br8" TargetMode="External"/><Relationship Id="rId5" Type="http://schemas.openxmlformats.org/officeDocument/2006/relationships/image" Target="../media/image69.png"/><Relationship Id="rId4" Type="http://schemas.openxmlformats.org/officeDocument/2006/relationships/image" Target="../media/image102.jpeg"/></Relationships>
</file>

<file path=ppt/slides/_rels/slide3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tiff"/><Relationship Id="rId7" Type="http://schemas.openxmlformats.org/officeDocument/2006/relationships/image" Target="../media/image107.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34.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7.xml"/><Relationship Id="rId16" Type="http://schemas.openxmlformats.org/officeDocument/2006/relationships/image" Target="../media/image29.png"/><Relationship Id="rId20"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jpg"/><Relationship Id="rId11" Type="http://schemas.openxmlformats.org/officeDocument/2006/relationships/image" Target="../media/image24.jpg"/><Relationship Id="rId5" Type="http://schemas.openxmlformats.org/officeDocument/2006/relationships/image" Target="../media/image18.jpg"/><Relationship Id="rId15" Type="http://schemas.openxmlformats.org/officeDocument/2006/relationships/image" Target="../media/image28.png"/><Relationship Id="rId10" Type="http://schemas.openxmlformats.org/officeDocument/2006/relationships/image" Target="../media/image23.svg"/><Relationship Id="rId19" Type="http://schemas.openxmlformats.org/officeDocument/2006/relationships/image" Target="../media/image32.jpg"/><Relationship Id="rId4" Type="http://schemas.openxmlformats.org/officeDocument/2006/relationships/image" Target="../media/image17.jpg"/><Relationship Id="rId9" Type="http://schemas.openxmlformats.org/officeDocument/2006/relationships/image" Target="../media/image22.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gif"/><Relationship Id="rId18" Type="http://schemas.openxmlformats.org/officeDocument/2006/relationships/image" Target="../media/image48.png"/><Relationship Id="rId26" Type="http://schemas.openxmlformats.org/officeDocument/2006/relationships/image" Target="../media/image56.sv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notesSlide" Target="../notesSlides/notesSlide8.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png"/><Relationship Id="rId24" Type="http://schemas.openxmlformats.org/officeDocument/2006/relationships/image" Target="../media/image54.pn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3.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52C"/>
        </a:solidFill>
        <a:effectLst/>
      </p:bgPr>
    </p:bg>
    <p:spTree>
      <p:nvGrpSpPr>
        <p:cNvPr id="1" name=""/>
        <p:cNvGrpSpPr/>
        <p:nvPr/>
      </p:nvGrpSpPr>
      <p:grpSpPr>
        <a:xfrm>
          <a:off x="0" y="0"/>
          <a:ext cx="0" cy="0"/>
          <a:chOff x="0" y="0"/>
          <a:chExt cx="0" cy="0"/>
        </a:xfrm>
      </p:grpSpPr>
      <p:sp>
        <p:nvSpPr>
          <p:cNvPr id="2" name="textruta 1"/>
          <p:cNvSpPr txBox="1"/>
          <p:nvPr/>
        </p:nvSpPr>
        <p:spPr>
          <a:xfrm>
            <a:off x="3052029" y="2437085"/>
            <a:ext cx="6211957" cy="769441"/>
          </a:xfrm>
          <a:prstGeom prst="rect">
            <a:avLst/>
          </a:prstGeom>
          <a:noFill/>
        </p:spPr>
        <p:txBody>
          <a:bodyPr wrap="none" rtlCol="0">
            <a:spAutoFit/>
          </a:bodyPr>
          <a:lstStyle/>
          <a:p>
            <a:r>
              <a:rPr lang="sv-SE" sz="4400" dirty="0">
                <a:solidFill>
                  <a:schemeClr val="bg1"/>
                </a:solidFill>
                <a:latin typeface="GS Grotezk Condensed" pitchFamily="50" charset="0"/>
                <a:ea typeface="GS Grotezk Condensed" pitchFamily="50" charset="0"/>
              </a:rPr>
              <a:t>Skolinformation </a:t>
            </a:r>
            <a:r>
              <a:rPr lang="sv-SE" sz="4400">
                <a:solidFill>
                  <a:schemeClr val="bg1"/>
                </a:solidFill>
                <a:latin typeface="GS Grotezk Condensed" pitchFamily="50" charset="0"/>
                <a:ea typeface="GS Grotezk Condensed" pitchFamily="50" charset="0"/>
              </a:rPr>
              <a:t>Årskurs </a:t>
            </a:r>
            <a:r>
              <a:rPr lang="sv-SE" sz="4400" dirty="0">
                <a:solidFill>
                  <a:schemeClr val="bg1"/>
                </a:solidFill>
                <a:latin typeface="GS Grotezk Condensed" pitchFamily="50" charset="0"/>
                <a:ea typeface="GS Grotezk Condensed" pitchFamily="50" charset="0"/>
              </a:rPr>
              <a:t>3</a:t>
            </a:r>
          </a:p>
        </p:txBody>
      </p:sp>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1428" y="4448516"/>
            <a:ext cx="8713160" cy="880630"/>
          </a:xfrm>
          <a:prstGeom prst="rect">
            <a:avLst/>
          </a:prstGeom>
        </p:spPr>
      </p:pic>
      <p:pic>
        <p:nvPicPr>
          <p:cNvPr id="4" name="Bildobjekt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3986" y="3514475"/>
            <a:ext cx="1374356" cy="1374356"/>
          </a:xfrm>
          <a:prstGeom prst="rect">
            <a:avLst/>
          </a:prstGeom>
        </p:spPr>
      </p:pic>
      <p:pic>
        <p:nvPicPr>
          <p:cNvPr id="5" name="Bildobjekt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48249"/>
            <a:ext cx="2261714" cy="2258397"/>
          </a:xfrm>
          <a:prstGeom prst="rect">
            <a:avLst/>
          </a:prstGeom>
        </p:spPr>
      </p:pic>
    </p:spTree>
    <p:extLst>
      <p:ext uri="{BB962C8B-B14F-4D97-AF65-F5344CB8AC3E}">
        <p14:creationId xmlns:p14="http://schemas.microsoft.com/office/powerpoint/2010/main" val="59244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EF3"/>
        </a:solidFill>
        <a:effectLst/>
      </p:bgPr>
    </p:bg>
    <p:spTree>
      <p:nvGrpSpPr>
        <p:cNvPr id="1" name=""/>
        <p:cNvGrpSpPr/>
        <p:nvPr/>
      </p:nvGrpSpPr>
      <p:grpSpPr>
        <a:xfrm>
          <a:off x="0" y="0"/>
          <a:ext cx="0" cy="0"/>
          <a:chOff x="0" y="0"/>
          <a:chExt cx="0" cy="0"/>
        </a:xfrm>
      </p:grpSpPr>
      <p:pic>
        <p:nvPicPr>
          <p:cNvPr id="6" name="Bildobjekt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9997" y="1471436"/>
            <a:ext cx="4065276" cy="4053389"/>
          </a:xfrm>
          <a:prstGeom prst="rect">
            <a:avLst/>
          </a:prstGeom>
        </p:spPr>
      </p:pic>
      <p:pic>
        <p:nvPicPr>
          <p:cNvPr id="5" name="Bildobjekt 4"/>
          <p:cNvPicPr>
            <a:picLocks noChangeAspect="1"/>
          </p:cNvPicPr>
          <p:nvPr/>
        </p:nvPicPr>
        <p:blipFill>
          <a:blip r:embed="rId4"/>
          <a:stretch>
            <a:fillRect/>
          </a:stretch>
        </p:blipFill>
        <p:spPr>
          <a:xfrm>
            <a:off x="7506012" y="1990624"/>
            <a:ext cx="30483" cy="3615241"/>
          </a:xfrm>
          <a:prstGeom prst="rect">
            <a:avLst/>
          </a:prstGeom>
          <a:solidFill>
            <a:srgbClr val="1C320A"/>
          </a:solidFill>
        </p:spPr>
      </p:pic>
      <p:sp>
        <p:nvSpPr>
          <p:cNvPr id="2" name="Rubrik 1"/>
          <p:cNvSpPr>
            <a:spLocks noGrp="1"/>
          </p:cNvSpPr>
          <p:nvPr>
            <p:ph type="title"/>
          </p:nvPr>
        </p:nvSpPr>
        <p:spPr>
          <a:xfrm>
            <a:off x="1055688" y="575437"/>
            <a:ext cx="10515600" cy="596201"/>
          </a:xfrm>
        </p:spPr>
        <p:txBody>
          <a:bodyPr>
            <a:normAutofit fontScale="90000"/>
          </a:bodyPr>
          <a:lstStyle/>
          <a:p>
            <a:br>
              <a:rPr lang="sv-SE" dirty="0"/>
            </a:br>
            <a:endParaRPr lang="sv-SE" dirty="0"/>
          </a:p>
        </p:txBody>
      </p:sp>
      <p:sp>
        <p:nvSpPr>
          <p:cNvPr id="3" name="Platshållare för innehåll 2"/>
          <p:cNvSpPr>
            <a:spLocks noGrp="1"/>
          </p:cNvSpPr>
          <p:nvPr>
            <p:ph idx="1"/>
          </p:nvPr>
        </p:nvSpPr>
        <p:spPr>
          <a:xfrm>
            <a:off x="1055688" y="1997415"/>
            <a:ext cx="5951602" cy="2262643"/>
          </a:xfrm>
          <a:noFill/>
        </p:spPr>
        <p:txBody>
          <a:bodyPr>
            <a:normAutofit/>
          </a:bodyPr>
          <a:lstStyle/>
          <a:p>
            <a:r>
              <a:rPr lang="sv-SE" sz="1800" dirty="0">
                <a:solidFill>
                  <a:srgbClr val="1C320A"/>
                </a:solidFill>
                <a:latin typeface="Barlow" panose="00000500000000000000" pitchFamily="50" charset="0"/>
              </a:rPr>
              <a:t>En samling regler som beskriver vad som gäller på arbetsplatsen.</a:t>
            </a:r>
          </a:p>
          <a:p>
            <a:r>
              <a:rPr lang="sv-SE" sz="1800" dirty="0">
                <a:solidFill>
                  <a:srgbClr val="1C320A"/>
                </a:solidFill>
                <a:latin typeface="Barlow" panose="00000500000000000000" pitchFamily="50" charset="0"/>
              </a:rPr>
              <a:t>Löner, arbetstider, semester och försäkringar m.m.</a:t>
            </a:r>
          </a:p>
          <a:p>
            <a:r>
              <a:rPr lang="sv-SE" sz="1800" dirty="0">
                <a:solidFill>
                  <a:srgbClr val="1C320A"/>
                </a:solidFill>
                <a:latin typeface="Barlow" panose="00000500000000000000" pitchFamily="50" charset="0"/>
              </a:rPr>
              <a:t>Förhandlas fram mellan facket och arbetsgivaren.</a:t>
            </a:r>
          </a:p>
          <a:p>
            <a:r>
              <a:rPr lang="sv-SE" sz="1800" dirty="0">
                <a:solidFill>
                  <a:srgbClr val="1C320A"/>
                </a:solidFill>
                <a:latin typeface="Barlow" panose="00000500000000000000" pitchFamily="50" charset="0"/>
              </a:rPr>
              <a:t>Från några sidor till över 150 sidor.</a:t>
            </a:r>
          </a:p>
          <a:p>
            <a:r>
              <a:rPr lang="sv-SE" sz="1800" dirty="0">
                <a:solidFill>
                  <a:srgbClr val="1C320A"/>
                </a:solidFill>
                <a:latin typeface="Barlow" panose="00000500000000000000" pitchFamily="50" charset="0"/>
              </a:rPr>
              <a:t>Fler medlemmar ger mer kraft.</a:t>
            </a:r>
          </a:p>
        </p:txBody>
      </p:sp>
      <p:sp>
        <p:nvSpPr>
          <p:cNvPr id="7" name="textruta 6"/>
          <p:cNvSpPr txBox="1"/>
          <p:nvPr/>
        </p:nvSpPr>
        <p:spPr>
          <a:xfrm>
            <a:off x="989013" y="463752"/>
            <a:ext cx="3094117" cy="707886"/>
          </a:xfrm>
          <a:prstGeom prst="rect">
            <a:avLst/>
          </a:prstGeom>
          <a:noFill/>
        </p:spPr>
        <p:txBody>
          <a:bodyPr wrap="none" rtlCol="0">
            <a:spAutoFit/>
          </a:bodyPr>
          <a:lstStyle/>
          <a:p>
            <a:r>
              <a:rPr lang="sv-SE" sz="4000" b="1" dirty="0">
                <a:solidFill>
                  <a:srgbClr val="1C320A"/>
                </a:solidFill>
                <a:latin typeface="GS Grotezk Condensed" pitchFamily="50" charset="0"/>
                <a:ea typeface="GS Grotezk Condensed" pitchFamily="50" charset="0"/>
              </a:rPr>
              <a:t>Kollektivavtal</a:t>
            </a:r>
          </a:p>
        </p:txBody>
      </p:sp>
      <p:sp>
        <p:nvSpPr>
          <p:cNvPr id="8" name="Ellips 7"/>
          <p:cNvSpPr/>
          <p:nvPr/>
        </p:nvSpPr>
        <p:spPr>
          <a:xfrm>
            <a:off x="6402941" y="1981486"/>
            <a:ext cx="2236623" cy="2034919"/>
          </a:xfrm>
          <a:prstGeom prst="ellipse">
            <a:avLst/>
          </a:prstGeom>
          <a:solidFill>
            <a:srgbClr val="0035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ruta 8"/>
          <p:cNvSpPr txBox="1"/>
          <p:nvPr/>
        </p:nvSpPr>
        <p:spPr>
          <a:xfrm>
            <a:off x="6150899" y="2309585"/>
            <a:ext cx="2771192" cy="1200329"/>
          </a:xfrm>
          <a:prstGeom prst="rect">
            <a:avLst/>
          </a:prstGeom>
          <a:noFill/>
        </p:spPr>
        <p:txBody>
          <a:bodyPr wrap="square" rtlCol="0">
            <a:spAutoFit/>
          </a:bodyPr>
          <a:lstStyle/>
          <a:p>
            <a:pPr algn="ctr"/>
            <a:r>
              <a:rPr lang="sv-SE" dirty="0">
                <a:solidFill>
                  <a:schemeClr val="bg1"/>
                </a:solidFill>
                <a:latin typeface="Barlow" panose="00000500000000000000" pitchFamily="50" charset="0"/>
              </a:rPr>
              <a:t>Glöm inte att </a:t>
            </a:r>
          </a:p>
          <a:p>
            <a:pPr algn="ctr"/>
            <a:r>
              <a:rPr lang="sv-SE" dirty="0">
                <a:solidFill>
                  <a:schemeClr val="bg1"/>
                </a:solidFill>
                <a:latin typeface="Barlow" panose="00000500000000000000" pitchFamily="50" charset="0"/>
              </a:rPr>
              <a:t>kontrollera att din arbetsplats har kollektivavtal!</a:t>
            </a:r>
          </a:p>
        </p:txBody>
      </p:sp>
      <p:sp>
        <p:nvSpPr>
          <p:cNvPr id="11" name="Rektangel 15">
            <a:extLst>
              <a:ext uri="{FF2B5EF4-FFF2-40B4-BE49-F238E27FC236}">
                <a16:creationId xmlns:a16="http://schemas.microsoft.com/office/drawing/2014/main" id="{3913D152-FBD4-9971-6AF0-F00F56092D8B}"/>
              </a:ext>
            </a:extLst>
          </p:cNvPr>
          <p:cNvSpPr/>
          <p:nvPr/>
        </p:nvSpPr>
        <p:spPr>
          <a:xfrm>
            <a:off x="0" y="5905663"/>
            <a:ext cx="12293600" cy="952338"/>
          </a:xfrm>
          <a:custGeom>
            <a:avLst/>
            <a:gdLst>
              <a:gd name="connsiteX0" fmla="*/ 0 w 12242902"/>
              <a:gd name="connsiteY0" fmla="*/ 0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0 h 1820606"/>
              <a:gd name="connsiteX0" fmla="*/ 0 w 12242902"/>
              <a:gd name="connsiteY0" fmla="*/ 501041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01041 h 1820606"/>
              <a:gd name="connsiteX0" fmla="*/ 0 w 12242902"/>
              <a:gd name="connsiteY0" fmla="*/ 864296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864296 h 1820606"/>
              <a:gd name="connsiteX0" fmla="*/ 0 w 12242902"/>
              <a:gd name="connsiteY0" fmla="*/ 588723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88723 h 1820606"/>
              <a:gd name="connsiteX0" fmla="*/ 0 w 12242902"/>
              <a:gd name="connsiteY0" fmla="*/ 514382 h 1746265"/>
              <a:gd name="connsiteX1" fmla="*/ 12235468 w 12242902"/>
              <a:gd name="connsiteY1" fmla="*/ 0 h 1746265"/>
              <a:gd name="connsiteX2" fmla="*/ 12242902 w 12242902"/>
              <a:gd name="connsiteY2" fmla="*/ 1746265 h 1746265"/>
              <a:gd name="connsiteX3" fmla="*/ 0 w 12242902"/>
              <a:gd name="connsiteY3" fmla="*/ 1746265 h 1746265"/>
              <a:gd name="connsiteX4" fmla="*/ 0 w 12242902"/>
              <a:gd name="connsiteY4" fmla="*/ 514382 h 17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2902" h="1746265">
                <a:moveTo>
                  <a:pt x="0" y="514382"/>
                </a:moveTo>
                <a:lnTo>
                  <a:pt x="12235468" y="0"/>
                </a:lnTo>
                <a:lnTo>
                  <a:pt x="12242902" y="1746265"/>
                </a:lnTo>
                <a:lnTo>
                  <a:pt x="0" y="1746265"/>
                </a:lnTo>
                <a:lnTo>
                  <a:pt x="0" y="514382"/>
                </a:lnTo>
                <a:close/>
              </a:path>
            </a:pathLst>
          </a:custGeom>
          <a:solidFill>
            <a:srgbClr val="0035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63" dirty="0"/>
              <a:t>       </a:t>
            </a:r>
          </a:p>
        </p:txBody>
      </p:sp>
    </p:spTree>
    <p:extLst>
      <p:ext uri="{BB962C8B-B14F-4D97-AF65-F5344CB8AC3E}">
        <p14:creationId xmlns:p14="http://schemas.microsoft.com/office/powerpoint/2010/main" val="1960186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FEF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8764AD-CAE6-E991-8179-D57F86D2A193}"/>
              </a:ext>
            </a:extLst>
          </p:cNvPr>
          <p:cNvSpPr>
            <a:spLocks noGrp="1"/>
          </p:cNvSpPr>
          <p:nvPr>
            <p:ph type="title"/>
          </p:nvPr>
        </p:nvSpPr>
        <p:spPr>
          <a:xfrm>
            <a:off x="1055688" y="480057"/>
            <a:ext cx="3386569" cy="721414"/>
          </a:xfrm>
        </p:spPr>
        <p:txBody>
          <a:bodyPr>
            <a:normAutofit/>
          </a:bodyPr>
          <a:lstStyle/>
          <a:p>
            <a:r>
              <a:rPr lang="sv-SE" sz="4000" b="1" dirty="0">
                <a:solidFill>
                  <a:srgbClr val="1C320A"/>
                </a:solidFill>
                <a:latin typeface="GS Grotezk Condensed" pitchFamily="50" charset="0"/>
                <a:ea typeface="GS Grotezk Condensed" pitchFamily="50" charset="0"/>
                <a:cs typeface="Arial" panose="020B0604020202020204" pitchFamily="34" charset="0"/>
              </a:rPr>
              <a:t>Kollektivavtal</a:t>
            </a:r>
          </a:p>
        </p:txBody>
      </p:sp>
      <p:sp>
        <p:nvSpPr>
          <p:cNvPr id="11" name="textruta 10"/>
          <p:cNvSpPr txBox="1"/>
          <p:nvPr/>
        </p:nvSpPr>
        <p:spPr>
          <a:xfrm>
            <a:off x="1055688" y="2023218"/>
            <a:ext cx="6478968" cy="2308324"/>
          </a:xfrm>
          <a:prstGeom prst="rect">
            <a:avLst/>
          </a:prstGeom>
          <a:noFill/>
        </p:spPr>
        <p:txBody>
          <a:bodyPr wrap="square" rtlCol="0">
            <a:spAutoFit/>
          </a:bodyPr>
          <a:lstStyle/>
          <a:p>
            <a:pPr marL="285750" indent="-285750">
              <a:buClr>
                <a:srgbClr val="1C320A"/>
              </a:buClr>
              <a:buFont typeface="Arial" panose="020B0604020202020204" pitchFamily="34" charset="0"/>
              <a:buChar char="•"/>
            </a:pPr>
            <a:r>
              <a:rPr lang="sv-SE" dirty="0">
                <a:solidFill>
                  <a:srgbClr val="1C320A"/>
                </a:solidFill>
                <a:latin typeface="Barlow" panose="00000500000000000000" pitchFamily="50" charset="0"/>
              </a:rPr>
              <a:t>Infomediaavtalet</a:t>
            </a:r>
          </a:p>
          <a:p>
            <a:pPr marL="285750" indent="-285750">
              <a:buClr>
                <a:srgbClr val="1C320A"/>
              </a:buClr>
              <a:buFont typeface="Arial" panose="020B0604020202020204" pitchFamily="34" charset="0"/>
              <a:buChar char="•"/>
            </a:pPr>
            <a:r>
              <a:rPr lang="sv-SE" dirty="0">
                <a:solidFill>
                  <a:srgbClr val="1C320A"/>
                </a:solidFill>
                <a:latin typeface="Barlow" panose="00000500000000000000" pitchFamily="50" charset="0"/>
              </a:rPr>
              <a:t>Förpackningsavtalet</a:t>
            </a:r>
          </a:p>
          <a:p>
            <a:pPr marL="285750" indent="-285750">
              <a:buClr>
                <a:srgbClr val="1C320A"/>
              </a:buClr>
              <a:buFont typeface="Arial" panose="020B0604020202020204" pitchFamily="34" charset="0"/>
              <a:buChar char="•"/>
            </a:pPr>
            <a:r>
              <a:rPr lang="sv-SE" dirty="0">
                <a:solidFill>
                  <a:srgbClr val="1C320A"/>
                </a:solidFill>
                <a:latin typeface="Barlow" panose="00000500000000000000" pitchFamily="50" charset="0"/>
              </a:rPr>
              <a:t>Tidningsavtalet</a:t>
            </a:r>
          </a:p>
          <a:p>
            <a:pPr marL="285750" indent="-285750">
              <a:buClr>
                <a:srgbClr val="1C320A"/>
              </a:buClr>
              <a:buFont typeface="Arial" panose="020B0604020202020204" pitchFamily="34" charset="0"/>
              <a:buChar char="•"/>
            </a:pPr>
            <a:r>
              <a:rPr lang="sv-SE" dirty="0">
                <a:solidFill>
                  <a:srgbClr val="1C320A"/>
                </a:solidFill>
                <a:latin typeface="Barlow" panose="00000500000000000000" pitchFamily="50" charset="0"/>
              </a:rPr>
              <a:t>Samhallavtalet</a:t>
            </a:r>
          </a:p>
          <a:p>
            <a:pPr marL="285750" indent="-285750">
              <a:buClr>
                <a:srgbClr val="1C320A"/>
              </a:buClr>
              <a:buFont typeface="Arial" panose="020B0604020202020204" pitchFamily="34" charset="0"/>
              <a:buChar char="•"/>
            </a:pPr>
            <a:r>
              <a:rPr lang="sv-SE" dirty="0">
                <a:solidFill>
                  <a:srgbClr val="1C320A"/>
                </a:solidFill>
                <a:latin typeface="Barlow" panose="00000500000000000000" pitchFamily="50" charset="0"/>
              </a:rPr>
              <a:t>Grafikeravtalet</a:t>
            </a:r>
          </a:p>
          <a:p>
            <a:pPr marL="285750" indent="-285750">
              <a:buClr>
                <a:srgbClr val="1C320A"/>
              </a:buClr>
              <a:buFont typeface="Arial" panose="020B0604020202020204" pitchFamily="34" charset="0"/>
              <a:buChar char="•"/>
            </a:pPr>
            <a:r>
              <a:rPr lang="sv-SE" dirty="0">
                <a:solidFill>
                  <a:srgbClr val="1C320A"/>
                </a:solidFill>
                <a:latin typeface="Barlow" panose="00000500000000000000" pitchFamily="50" charset="0"/>
              </a:rPr>
              <a:t>Träindustriavtalet</a:t>
            </a:r>
          </a:p>
          <a:p>
            <a:pPr marL="285750" indent="-285750">
              <a:buClr>
                <a:srgbClr val="1C320A"/>
              </a:buClr>
              <a:buFont typeface="Arial" panose="020B0604020202020204" pitchFamily="34" charset="0"/>
              <a:buChar char="•"/>
            </a:pPr>
            <a:r>
              <a:rPr lang="sv-SE" dirty="0">
                <a:solidFill>
                  <a:srgbClr val="1C320A"/>
                </a:solidFill>
                <a:latin typeface="Barlow" panose="00000500000000000000" pitchFamily="50" charset="0"/>
              </a:rPr>
              <a:t>Sågverksavtalet</a:t>
            </a:r>
          </a:p>
          <a:p>
            <a:pPr marL="285750" indent="-285750">
              <a:buClr>
                <a:srgbClr val="1C320A"/>
              </a:buClr>
              <a:buFont typeface="Arial" panose="020B0604020202020204" pitchFamily="34" charset="0"/>
              <a:buChar char="•"/>
            </a:pPr>
            <a:r>
              <a:rPr lang="sv-SE" dirty="0">
                <a:solidFill>
                  <a:srgbClr val="1C320A"/>
                </a:solidFill>
                <a:latin typeface="Barlow" panose="00000500000000000000" pitchFamily="50" charset="0"/>
              </a:rPr>
              <a:t>Skogsavtalet</a:t>
            </a:r>
          </a:p>
        </p:txBody>
      </p:sp>
      <p:sp>
        <p:nvSpPr>
          <p:cNvPr id="13" name="textruta 12"/>
          <p:cNvSpPr txBox="1"/>
          <p:nvPr/>
        </p:nvSpPr>
        <p:spPr>
          <a:xfrm>
            <a:off x="3964712" y="2023218"/>
            <a:ext cx="3146823" cy="2031325"/>
          </a:xfrm>
          <a:prstGeom prst="rect">
            <a:avLst/>
          </a:prstGeom>
          <a:noFill/>
        </p:spPr>
        <p:txBody>
          <a:bodyPr wrap="none" rtlCol="0">
            <a:spAutoFit/>
          </a:bodyPr>
          <a:lstStyle/>
          <a:p>
            <a:pPr marL="285750" indent="-285750">
              <a:buClr>
                <a:srgbClr val="1C320A"/>
              </a:buClr>
              <a:buFont typeface="Arial" panose="020B0604020202020204" pitchFamily="34" charset="0"/>
              <a:buChar char="•"/>
            </a:pPr>
            <a:r>
              <a:rPr lang="sv-SE" dirty="0">
                <a:solidFill>
                  <a:srgbClr val="1C320A"/>
                </a:solidFill>
                <a:latin typeface="Barlow" panose="00000500000000000000" pitchFamily="50" charset="0"/>
              </a:rPr>
              <a:t>Stoppmöbelindustriavtalet</a:t>
            </a:r>
          </a:p>
          <a:p>
            <a:pPr marL="285750" indent="-285750">
              <a:buClr>
                <a:srgbClr val="1C320A"/>
              </a:buClr>
              <a:buFont typeface="Arial" panose="020B0604020202020204" pitchFamily="34" charset="0"/>
              <a:buChar char="•"/>
            </a:pPr>
            <a:r>
              <a:rPr lang="sv-SE" dirty="0">
                <a:solidFill>
                  <a:srgbClr val="1C320A"/>
                </a:solidFill>
                <a:latin typeface="Barlow" panose="00000500000000000000" pitchFamily="50" charset="0"/>
              </a:rPr>
              <a:t>Trävaruhandelsavtalet</a:t>
            </a:r>
          </a:p>
          <a:p>
            <a:pPr marL="285750" indent="-285750">
              <a:buClr>
                <a:srgbClr val="1C320A"/>
              </a:buClr>
              <a:buFont typeface="Arial" panose="020B0604020202020204" pitchFamily="34" charset="0"/>
              <a:buChar char="•"/>
            </a:pPr>
            <a:r>
              <a:rPr lang="sv-SE" dirty="0">
                <a:solidFill>
                  <a:srgbClr val="1C320A"/>
                </a:solidFill>
                <a:latin typeface="Barlow" panose="00000500000000000000" pitchFamily="50" charset="0"/>
              </a:rPr>
              <a:t>Virkesmätningsavtalet</a:t>
            </a:r>
          </a:p>
          <a:p>
            <a:pPr marL="285750" indent="-285750">
              <a:buClr>
                <a:srgbClr val="1C320A"/>
              </a:buClr>
              <a:buFont typeface="Arial" panose="020B0604020202020204" pitchFamily="34" charset="0"/>
              <a:buChar char="•"/>
            </a:pPr>
            <a:r>
              <a:rPr lang="sv-SE" dirty="0">
                <a:solidFill>
                  <a:srgbClr val="1C320A"/>
                </a:solidFill>
                <a:latin typeface="Barlow" panose="00000500000000000000" pitchFamily="50" charset="0"/>
              </a:rPr>
              <a:t>VISST</a:t>
            </a:r>
          </a:p>
          <a:p>
            <a:pPr marL="285750" indent="-285750">
              <a:buClr>
                <a:srgbClr val="1C320A"/>
              </a:buClr>
              <a:buFont typeface="Arial" panose="020B0604020202020204" pitchFamily="34" charset="0"/>
              <a:buChar char="•"/>
            </a:pPr>
            <a:r>
              <a:rPr lang="sv-SE" dirty="0">
                <a:solidFill>
                  <a:srgbClr val="1C320A"/>
                </a:solidFill>
                <a:latin typeface="Barlow" panose="00000500000000000000" pitchFamily="50" charset="0"/>
              </a:rPr>
              <a:t>VASA</a:t>
            </a:r>
          </a:p>
          <a:p>
            <a:pPr marL="285750" indent="-285750">
              <a:buClr>
                <a:srgbClr val="1C320A"/>
              </a:buClr>
              <a:buFont typeface="Arial" panose="020B0604020202020204" pitchFamily="34" charset="0"/>
              <a:buChar char="•"/>
            </a:pPr>
            <a:r>
              <a:rPr lang="sv-SE" dirty="0">
                <a:solidFill>
                  <a:srgbClr val="1C320A"/>
                </a:solidFill>
                <a:latin typeface="Barlow" panose="00000500000000000000" pitchFamily="50" charset="0"/>
              </a:rPr>
              <a:t>Skogsavtalet Kyrkan</a:t>
            </a:r>
          </a:p>
          <a:p>
            <a:pPr marL="285750" indent="-285750">
              <a:buClr>
                <a:srgbClr val="1C320A"/>
              </a:buClr>
              <a:buFont typeface="Arial" panose="020B0604020202020204" pitchFamily="34" charset="0"/>
              <a:buChar char="•"/>
            </a:pPr>
            <a:r>
              <a:rPr lang="sv-SE" dirty="0">
                <a:solidFill>
                  <a:srgbClr val="1C320A"/>
                </a:solidFill>
                <a:latin typeface="Barlow" panose="00000500000000000000" pitchFamily="50" charset="0"/>
              </a:rPr>
              <a:t>Bemanningsavtalet</a:t>
            </a:r>
          </a:p>
        </p:txBody>
      </p:sp>
      <p:pic>
        <p:nvPicPr>
          <p:cNvPr id="7" name="Bildobjekt 6"/>
          <p:cNvPicPr>
            <a:picLocks noChangeAspect="1"/>
          </p:cNvPicPr>
          <p:nvPr/>
        </p:nvPicPr>
        <p:blipFill>
          <a:blip r:embed="rId3"/>
          <a:stretch>
            <a:fillRect/>
          </a:stretch>
        </p:blipFill>
        <p:spPr>
          <a:xfrm>
            <a:off x="7563332" y="2023218"/>
            <a:ext cx="30483" cy="3615241"/>
          </a:xfrm>
          <a:prstGeom prst="rect">
            <a:avLst/>
          </a:prstGeom>
        </p:spPr>
      </p:pic>
      <p:sp>
        <p:nvSpPr>
          <p:cNvPr id="8" name="Rektangel 15">
            <a:extLst>
              <a:ext uri="{FF2B5EF4-FFF2-40B4-BE49-F238E27FC236}">
                <a16:creationId xmlns:a16="http://schemas.microsoft.com/office/drawing/2014/main" id="{3913D152-FBD4-9971-6AF0-F00F56092D8B}"/>
              </a:ext>
            </a:extLst>
          </p:cNvPr>
          <p:cNvSpPr/>
          <p:nvPr/>
        </p:nvSpPr>
        <p:spPr>
          <a:xfrm>
            <a:off x="0" y="5905663"/>
            <a:ext cx="12293600" cy="952338"/>
          </a:xfrm>
          <a:custGeom>
            <a:avLst/>
            <a:gdLst>
              <a:gd name="connsiteX0" fmla="*/ 0 w 12242902"/>
              <a:gd name="connsiteY0" fmla="*/ 0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0 h 1820606"/>
              <a:gd name="connsiteX0" fmla="*/ 0 w 12242902"/>
              <a:gd name="connsiteY0" fmla="*/ 501041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01041 h 1820606"/>
              <a:gd name="connsiteX0" fmla="*/ 0 w 12242902"/>
              <a:gd name="connsiteY0" fmla="*/ 864296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864296 h 1820606"/>
              <a:gd name="connsiteX0" fmla="*/ 0 w 12242902"/>
              <a:gd name="connsiteY0" fmla="*/ 588723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88723 h 1820606"/>
              <a:gd name="connsiteX0" fmla="*/ 0 w 12242902"/>
              <a:gd name="connsiteY0" fmla="*/ 514382 h 1746265"/>
              <a:gd name="connsiteX1" fmla="*/ 12235468 w 12242902"/>
              <a:gd name="connsiteY1" fmla="*/ 0 h 1746265"/>
              <a:gd name="connsiteX2" fmla="*/ 12242902 w 12242902"/>
              <a:gd name="connsiteY2" fmla="*/ 1746265 h 1746265"/>
              <a:gd name="connsiteX3" fmla="*/ 0 w 12242902"/>
              <a:gd name="connsiteY3" fmla="*/ 1746265 h 1746265"/>
              <a:gd name="connsiteX4" fmla="*/ 0 w 12242902"/>
              <a:gd name="connsiteY4" fmla="*/ 514382 h 17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2902" h="1746265">
                <a:moveTo>
                  <a:pt x="0" y="514382"/>
                </a:moveTo>
                <a:lnTo>
                  <a:pt x="12235468" y="0"/>
                </a:lnTo>
                <a:lnTo>
                  <a:pt x="12242902" y="1746265"/>
                </a:lnTo>
                <a:lnTo>
                  <a:pt x="0" y="1746265"/>
                </a:lnTo>
                <a:lnTo>
                  <a:pt x="0" y="514382"/>
                </a:lnTo>
                <a:close/>
              </a:path>
            </a:pathLst>
          </a:custGeom>
          <a:solidFill>
            <a:srgbClr val="0035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63" dirty="0"/>
              <a:t>       </a:t>
            </a:r>
          </a:p>
        </p:txBody>
      </p:sp>
      <p:pic>
        <p:nvPicPr>
          <p:cNvPr id="9" name="Bildobjekt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3815" y="1878778"/>
            <a:ext cx="3596155" cy="3585640"/>
          </a:xfrm>
          <a:prstGeom prst="rect">
            <a:avLst/>
          </a:prstGeom>
        </p:spPr>
      </p:pic>
    </p:spTree>
    <p:extLst>
      <p:ext uri="{BB962C8B-B14F-4D97-AF65-F5344CB8AC3E}">
        <p14:creationId xmlns:p14="http://schemas.microsoft.com/office/powerpoint/2010/main" val="1521242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FEF3"/>
        </a:solidFill>
        <a:effectLst/>
      </p:bgPr>
    </p:bg>
    <p:spTree>
      <p:nvGrpSpPr>
        <p:cNvPr id="1" name=""/>
        <p:cNvGrpSpPr/>
        <p:nvPr/>
      </p:nvGrpSpPr>
      <p:grpSpPr>
        <a:xfrm>
          <a:off x="0" y="0"/>
          <a:ext cx="0" cy="0"/>
          <a:chOff x="0" y="0"/>
          <a:chExt cx="0" cy="0"/>
        </a:xfrm>
      </p:grpSpPr>
      <p:sp>
        <p:nvSpPr>
          <p:cNvPr id="4" name="textruta 3"/>
          <p:cNvSpPr txBox="1"/>
          <p:nvPr/>
        </p:nvSpPr>
        <p:spPr>
          <a:xfrm>
            <a:off x="944463" y="420624"/>
            <a:ext cx="5452134" cy="707886"/>
          </a:xfrm>
          <a:prstGeom prst="rect">
            <a:avLst/>
          </a:prstGeom>
          <a:noFill/>
        </p:spPr>
        <p:txBody>
          <a:bodyPr wrap="none" rtlCol="0">
            <a:spAutoFit/>
          </a:bodyPr>
          <a:lstStyle/>
          <a:p>
            <a:r>
              <a:rPr lang="sv-SE" sz="4000" dirty="0">
                <a:solidFill>
                  <a:srgbClr val="1C320A"/>
                </a:solidFill>
                <a:latin typeface="GS Grotezk Condensed" pitchFamily="50" charset="0"/>
                <a:ea typeface="GS Grotezk Condensed" pitchFamily="50" charset="0"/>
              </a:rPr>
              <a:t>Kollektivavtalet reglerar</a:t>
            </a:r>
          </a:p>
        </p:txBody>
      </p:sp>
      <p:sp>
        <p:nvSpPr>
          <p:cNvPr id="5" name="textruta 4"/>
          <p:cNvSpPr txBox="1"/>
          <p:nvPr/>
        </p:nvSpPr>
        <p:spPr>
          <a:xfrm>
            <a:off x="1055688" y="2006266"/>
            <a:ext cx="4999879" cy="3416320"/>
          </a:xfrm>
          <a:prstGeom prst="rect">
            <a:avLst/>
          </a:prstGeom>
          <a:solidFill>
            <a:srgbClr val="F2FEF3">
              <a:alpha val="70000"/>
            </a:srgbClr>
          </a:solidFill>
        </p:spPr>
        <p:txBody>
          <a:bodyPr wrap="square" rtlCol="0">
            <a:spAutoFit/>
          </a:bodyPr>
          <a:lstStyle/>
          <a:p>
            <a:pPr marL="285750" indent="-285750">
              <a:buFont typeface="Arial" panose="020B0604020202020204" pitchFamily="34" charset="0"/>
              <a:buChar char="•"/>
            </a:pPr>
            <a:r>
              <a:rPr lang="sv-SE" dirty="0">
                <a:solidFill>
                  <a:srgbClr val="1C320A"/>
                </a:solidFill>
                <a:latin typeface="Barlow" panose="00000500000000000000" pitchFamily="50" charset="0"/>
              </a:rPr>
              <a:t>Lön</a:t>
            </a:r>
          </a:p>
          <a:p>
            <a:pPr marL="285750" indent="-285750">
              <a:buFont typeface="Arial" panose="020B0604020202020204" pitchFamily="34" charset="0"/>
              <a:buChar char="•"/>
            </a:pPr>
            <a:r>
              <a:rPr lang="sv-SE" dirty="0">
                <a:solidFill>
                  <a:srgbClr val="1C320A"/>
                </a:solidFill>
                <a:latin typeface="Barlow" panose="00000500000000000000" pitchFamily="50" charset="0"/>
              </a:rPr>
              <a:t>Ob-ersättning</a:t>
            </a:r>
          </a:p>
          <a:p>
            <a:pPr marL="285750" indent="-285750">
              <a:buFont typeface="Arial" panose="020B0604020202020204" pitchFamily="34" charset="0"/>
              <a:buChar char="•"/>
            </a:pPr>
            <a:r>
              <a:rPr lang="sv-SE" dirty="0">
                <a:solidFill>
                  <a:srgbClr val="1C320A"/>
                </a:solidFill>
                <a:latin typeface="Barlow" panose="00000500000000000000" pitchFamily="50" charset="0"/>
              </a:rPr>
              <a:t>Arbetstid</a:t>
            </a:r>
          </a:p>
          <a:p>
            <a:pPr marL="285750" indent="-285750">
              <a:buFont typeface="Arial" panose="020B0604020202020204" pitchFamily="34" charset="0"/>
              <a:buChar char="•"/>
            </a:pPr>
            <a:r>
              <a:rPr lang="sv-SE" dirty="0">
                <a:solidFill>
                  <a:srgbClr val="1C320A"/>
                </a:solidFill>
                <a:latin typeface="Barlow" panose="00000500000000000000" pitchFamily="50" charset="0"/>
              </a:rPr>
              <a:t>Semester</a:t>
            </a:r>
          </a:p>
          <a:p>
            <a:pPr marL="285750" indent="-285750">
              <a:buFont typeface="Arial" panose="020B0604020202020204" pitchFamily="34" charset="0"/>
              <a:buChar char="•"/>
            </a:pPr>
            <a:r>
              <a:rPr lang="sv-SE" dirty="0">
                <a:solidFill>
                  <a:srgbClr val="1C320A"/>
                </a:solidFill>
                <a:latin typeface="Barlow" panose="00000500000000000000" pitchFamily="50" charset="0"/>
              </a:rPr>
              <a:t>Försäkringar</a:t>
            </a:r>
          </a:p>
          <a:p>
            <a:pPr marL="285750" indent="-285750">
              <a:buFont typeface="Arial" panose="020B0604020202020204" pitchFamily="34" charset="0"/>
              <a:buChar char="•"/>
            </a:pPr>
            <a:r>
              <a:rPr lang="sv-SE" dirty="0">
                <a:solidFill>
                  <a:srgbClr val="1C320A"/>
                </a:solidFill>
                <a:latin typeface="Barlow" panose="00000500000000000000" pitchFamily="50" charset="0"/>
              </a:rPr>
              <a:t>Ledighet</a:t>
            </a:r>
          </a:p>
          <a:p>
            <a:pPr marL="285750" indent="-285750">
              <a:buFont typeface="Arial" panose="020B0604020202020204" pitchFamily="34" charset="0"/>
              <a:buChar char="•"/>
            </a:pPr>
            <a:r>
              <a:rPr lang="sv-SE" dirty="0">
                <a:solidFill>
                  <a:srgbClr val="1C320A"/>
                </a:solidFill>
                <a:latin typeface="Barlow" panose="00000500000000000000" pitchFamily="50" charset="0"/>
              </a:rPr>
              <a:t>Uppsägningstid</a:t>
            </a:r>
          </a:p>
          <a:p>
            <a:pPr marL="285750" indent="-285750">
              <a:buFont typeface="Arial" panose="020B0604020202020204" pitchFamily="34" charset="0"/>
              <a:buChar char="•"/>
            </a:pPr>
            <a:r>
              <a:rPr lang="sv-SE" dirty="0">
                <a:solidFill>
                  <a:srgbClr val="1C320A"/>
                </a:solidFill>
                <a:latin typeface="Barlow" panose="00000500000000000000" pitchFamily="50" charset="0"/>
              </a:rPr>
              <a:t>Anställningsvillkor</a:t>
            </a:r>
          </a:p>
          <a:p>
            <a:pPr marL="285750" indent="-285750">
              <a:buFont typeface="Arial" panose="020B0604020202020204" pitchFamily="34" charset="0"/>
              <a:buChar char="•"/>
            </a:pPr>
            <a:r>
              <a:rPr lang="sv-SE" dirty="0">
                <a:solidFill>
                  <a:srgbClr val="1C320A"/>
                </a:solidFill>
                <a:latin typeface="Barlow" panose="00000500000000000000" pitchFamily="50" charset="0"/>
              </a:rPr>
              <a:t>Föräldraledighet</a:t>
            </a:r>
          </a:p>
          <a:p>
            <a:pPr marL="285750" indent="-285750">
              <a:buFont typeface="Arial" panose="020B0604020202020204" pitchFamily="34" charset="0"/>
              <a:buChar char="•"/>
            </a:pPr>
            <a:r>
              <a:rPr lang="sv-SE" dirty="0">
                <a:solidFill>
                  <a:srgbClr val="1C320A"/>
                </a:solidFill>
                <a:latin typeface="Barlow" panose="00000500000000000000" pitchFamily="50" charset="0"/>
              </a:rPr>
              <a:t>Förmåner</a:t>
            </a:r>
          </a:p>
          <a:p>
            <a:pPr marL="285750" indent="-285750">
              <a:buFont typeface="Arial" panose="020B0604020202020204" pitchFamily="34" charset="0"/>
              <a:buChar char="•"/>
            </a:pPr>
            <a:r>
              <a:rPr lang="sv-SE" dirty="0">
                <a:solidFill>
                  <a:srgbClr val="1C320A"/>
                </a:solidFill>
                <a:latin typeface="Barlow" panose="00000500000000000000" pitchFamily="50" charset="0"/>
              </a:rPr>
              <a:t>Anställningsformer</a:t>
            </a:r>
          </a:p>
          <a:p>
            <a:pPr marL="285750" indent="-285750">
              <a:buFont typeface="Arial" panose="020B0604020202020204" pitchFamily="34" charset="0"/>
              <a:buChar char="•"/>
            </a:pPr>
            <a:endParaRPr lang="sv-SE" dirty="0">
              <a:solidFill>
                <a:srgbClr val="1C320A"/>
              </a:solidFill>
              <a:latin typeface="Klavika Regular" panose="02000000000000000000" pitchFamily="50" charset="0"/>
            </a:endParaRPr>
          </a:p>
        </p:txBody>
      </p:sp>
      <p:pic>
        <p:nvPicPr>
          <p:cNvPr id="8" name="Bildobjekt 7"/>
          <p:cNvPicPr>
            <a:picLocks noChangeAspect="1"/>
          </p:cNvPicPr>
          <p:nvPr/>
        </p:nvPicPr>
        <p:blipFill>
          <a:blip r:embed="rId3"/>
          <a:stretch>
            <a:fillRect/>
          </a:stretch>
        </p:blipFill>
        <p:spPr>
          <a:xfrm>
            <a:off x="7534654" y="2006266"/>
            <a:ext cx="30483" cy="3621338"/>
          </a:xfrm>
          <a:prstGeom prst="rect">
            <a:avLst/>
          </a:prstGeom>
        </p:spPr>
      </p:pic>
      <p:pic>
        <p:nvPicPr>
          <p:cNvPr id="7" name="Bildobjekt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3815" y="1878778"/>
            <a:ext cx="3596155" cy="3585640"/>
          </a:xfrm>
          <a:prstGeom prst="rect">
            <a:avLst/>
          </a:prstGeom>
        </p:spPr>
      </p:pic>
      <p:sp>
        <p:nvSpPr>
          <p:cNvPr id="10" name="Rektangel 15">
            <a:extLst>
              <a:ext uri="{FF2B5EF4-FFF2-40B4-BE49-F238E27FC236}">
                <a16:creationId xmlns:a16="http://schemas.microsoft.com/office/drawing/2014/main" id="{3913D152-FBD4-9971-6AF0-F00F56092D8B}"/>
              </a:ext>
            </a:extLst>
          </p:cNvPr>
          <p:cNvSpPr/>
          <p:nvPr/>
        </p:nvSpPr>
        <p:spPr>
          <a:xfrm>
            <a:off x="0" y="5905663"/>
            <a:ext cx="12293600" cy="952338"/>
          </a:xfrm>
          <a:custGeom>
            <a:avLst/>
            <a:gdLst>
              <a:gd name="connsiteX0" fmla="*/ 0 w 12242902"/>
              <a:gd name="connsiteY0" fmla="*/ 0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0 h 1820606"/>
              <a:gd name="connsiteX0" fmla="*/ 0 w 12242902"/>
              <a:gd name="connsiteY0" fmla="*/ 501041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01041 h 1820606"/>
              <a:gd name="connsiteX0" fmla="*/ 0 w 12242902"/>
              <a:gd name="connsiteY0" fmla="*/ 864296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864296 h 1820606"/>
              <a:gd name="connsiteX0" fmla="*/ 0 w 12242902"/>
              <a:gd name="connsiteY0" fmla="*/ 588723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88723 h 1820606"/>
              <a:gd name="connsiteX0" fmla="*/ 0 w 12242902"/>
              <a:gd name="connsiteY0" fmla="*/ 514382 h 1746265"/>
              <a:gd name="connsiteX1" fmla="*/ 12235468 w 12242902"/>
              <a:gd name="connsiteY1" fmla="*/ 0 h 1746265"/>
              <a:gd name="connsiteX2" fmla="*/ 12242902 w 12242902"/>
              <a:gd name="connsiteY2" fmla="*/ 1746265 h 1746265"/>
              <a:gd name="connsiteX3" fmla="*/ 0 w 12242902"/>
              <a:gd name="connsiteY3" fmla="*/ 1746265 h 1746265"/>
              <a:gd name="connsiteX4" fmla="*/ 0 w 12242902"/>
              <a:gd name="connsiteY4" fmla="*/ 514382 h 17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2902" h="1746265">
                <a:moveTo>
                  <a:pt x="0" y="514382"/>
                </a:moveTo>
                <a:lnTo>
                  <a:pt x="12235468" y="0"/>
                </a:lnTo>
                <a:lnTo>
                  <a:pt x="12242902" y="1746265"/>
                </a:lnTo>
                <a:lnTo>
                  <a:pt x="0" y="1746265"/>
                </a:lnTo>
                <a:lnTo>
                  <a:pt x="0" y="514382"/>
                </a:lnTo>
                <a:close/>
              </a:path>
            </a:pathLst>
          </a:custGeom>
          <a:solidFill>
            <a:srgbClr val="0035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63" dirty="0"/>
              <a:t>       </a:t>
            </a:r>
          </a:p>
        </p:txBody>
      </p:sp>
    </p:spTree>
    <p:extLst>
      <p:ext uri="{BB962C8B-B14F-4D97-AF65-F5344CB8AC3E}">
        <p14:creationId xmlns:p14="http://schemas.microsoft.com/office/powerpoint/2010/main" val="3495828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Bildobjekt 7"/>
          <p:cNvPicPr>
            <a:picLocks noChangeAspect="1"/>
          </p:cNvPicPr>
          <p:nvPr/>
        </p:nvPicPr>
        <p:blipFill rotWithShape="1">
          <a:blip r:embed="rId3"/>
          <a:srcRect l="15823" r="13738"/>
          <a:stretch/>
        </p:blipFill>
        <p:spPr>
          <a:xfrm>
            <a:off x="5612929" y="1994276"/>
            <a:ext cx="2329284" cy="3634090"/>
          </a:xfrm>
          <a:prstGeom prst="rect">
            <a:avLst/>
          </a:prstGeom>
        </p:spPr>
      </p:pic>
      <p:sp>
        <p:nvSpPr>
          <p:cNvPr id="2" name="Rektangel 1"/>
          <p:cNvSpPr/>
          <p:nvPr/>
        </p:nvSpPr>
        <p:spPr>
          <a:xfrm>
            <a:off x="1055688" y="425972"/>
            <a:ext cx="5980872" cy="1323439"/>
          </a:xfrm>
          <a:prstGeom prst="rect">
            <a:avLst/>
          </a:prstGeom>
        </p:spPr>
        <p:txBody>
          <a:bodyPr wrap="square">
            <a:spAutoFit/>
          </a:bodyPr>
          <a:lstStyle/>
          <a:p>
            <a:r>
              <a:rPr lang="sv-SE" sz="4000" b="1" dirty="0">
                <a:solidFill>
                  <a:srgbClr val="1C320A"/>
                </a:solidFill>
                <a:latin typeface="GS Grotezk Condensed" pitchFamily="50" charset="0"/>
                <a:ea typeface="GS Grotezk Condensed" pitchFamily="50" charset="0"/>
                <a:cs typeface="Arial" panose="020B0604020202020204" pitchFamily="34" charset="0"/>
              </a:rPr>
              <a:t>Vilken skillnaden gör ett </a:t>
            </a:r>
          </a:p>
          <a:p>
            <a:r>
              <a:rPr lang="sv-SE" sz="4000" b="1" dirty="0">
                <a:solidFill>
                  <a:srgbClr val="1C320A"/>
                </a:solidFill>
                <a:latin typeface="GS Grotezk Condensed" pitchFamily="50" charset="0"/>
                <a:ea typeface="GS Grotezk Condensed" pitchFamily="50" charset="0"/>
                <a:cs typeface="Arial" panose="020B0604020202020204" pitchFamily="34" charset="0"/>
              </a:rPr>
              <a:t>kollektivavtal?</a:t>
            </a:r>
          </a:p>
        </p:txBody>
      </p:sp>
      <p:pic>
        <p:nvPicPr>
          <p:cNvPr id="7" name="Bildobjekt 6"/>
          <p:cNvPicPr>
            <a:picLocks noChangeAspect="1"/>
          </p:cNvPicPr>
          <p:nvPr/>
        </p:nvPicPr>
        <p:blipFill rotWithShape="1">
          <a:blip r:embed="rId4"/>
          <a:srcRect l="16819" r="12351" b="31114"/>
          <a:stretch/>
        </p:blipFill>
        <p:spPr>
          <a:xfrm>
            <a:off x="3546441" y="2706590"/>
            <a:ext cx="2066488" cy="2209462"/>
          </a:xfrm>
          <a:prstGeom prst="rect">
            <a:avLst/>
          </a:prstGeom>
        </p:spPr>
      </p:pic>
      <p:pic>
        <p:nvPicPr>
          <p:cNvPr id="9" name="Bildobjekt 8"/>
          <p:cNvPicPr>
            <a:picLocks noChangeAspect="1"/>
          </p:cNvPicPr>
          <p:nvPr/>
        </p:nvPicPr>
        <p:blipFill rotWithShape="1">
          <a:blip r:embed="rId5"/>
          <a:srcRect l="14595" r="17560" b="21195"/>
          <a:stretch/>
        </p:blipFill>
        <p:spPr>
          <a:xfrm>
            <a:off x="1217157" y="3141815"/>
            <a:ext cx="2018066" cy="1774237"/>
          </a:xfrm>
          <a:prstGeom prst="rect">
            <a:avLst/>
          </a:prstGeom>
        </p:spPr>
      </p:pic>
      <p:sp>
        <p:nvSpPr>
          <p:cNvPr id="4" name="textruta 3"/>
          <p:cNvSpPr txBox="1"/>
          <p:nvPr/>
        </p:nvSpPr>
        <p:spPr>
          <a:xfrm>
            <a:off x="1694426" y="4892010"/>
            <a:ext cx="1375698" cy="369332"/>
          </a:xfrm>
          <a:prstGeom prst="rect">
            <a:avLst/>
          </a:prstGeom>
          <a:noFill/>
        </p:spPr>
        <p:txBody>
          <a:bodyPr wrap="none" rtlCol="0">
            <a:spAutoFit/>
          </a:bodyPr>
          <a:lstStyle/>
          <a:p>
            <a:r>
              <a:rPr lang="sv-SE" dirty="0">
                <a:latin typeface="Barlow" panose="00000500000000000000" pitchFamily="50" charset="0"/>
              </a:rPr>
              <a:t>Arbeta svart</a:t>
            </a:r>
          </a:p>
        </p:txBody>
      </p:sp>
      <p:sp>
        <p:nvSpPr>
          <p:cNvPr id="5" name="textruta 4"/>
          <p:cNvSpPr txBox="1"/>
          <p:nvPr/>
        </p:nvSpPr>
        <p:spPr>
          <a:xfrm>
            <a:off x="3788139" y="4892010"/>
            <a:ext cx="1521653" cy="646331"/>
          </a:xfrm>
          <a:prstGeom prst="rect">
            <a:avLst/>
          </a:prstGeom>
          <a:noFill/>
        </p:spPr>
        <p:txBody>
          <a:bodyPr wrap="square" rtlCol="0">
            <a:spAutoFit/>
          </a:bodyPr>
          <a:lstStyle/>
          <a:p>
            <a:pPr algn="ctr"/>
            <a:r>
              <a:rPr lang="sv-SE" dirty="0">
                <a:latin typeface="Barlow" panose="00000500000000000000" pitchFamily="50" charset="0"/>
              </a:rPr>
              <a:t>Arbeta utan kollektivavtal</a:t>
            </a:r>
          </a:p>
        </p:txBody>
      </p:sp>
      <p:sp>
        <p:nvSpPr>
          <p:cNvPr id="10" name="textruta 9"/>
          <p:cNvSpPr txBox="1"/>
          <p:nvPr/>
        </p:nvSpPr>
        <p:spPr>
          <a:xfrm>
            <a:off x="6233186" y="4938176"/>
            <a:ext cx="1466107" cy="646331"/>
          </a:xfrm>
          <a:prstGeom prst="rect">
            <a:avLst/>
          </a:prstGeom>
          <a:noFill/>
        </p:spPr>
        <p:txBody>
          <a:bodyPr wrap="none" rtlCol="0">
            <a:spAutoFit/>
          </a:bodyPr>
          <a:lstStyle/>
          <a:p>
            <a:pPr algn="ctr"/>
            <a:r>
              <a:rPr lang="sv-SE" dirty="0">
                <a:latin typeface="Barlow" panose="00000500000000000000" pitchFamily="50" charset="0"/>
              </a:rPr>
              <a:t>Arbeta med </a:t>
            </a:r>
          </a:p>
          <a:p>
            <a:pPr algn="ctr"/>
            <a:r>
              <a:rPr lang="sv-SE" dirty="0">
                <a:latin typeface="Barlow" panose="00000500000000000000" pitchFamily="50" charset="0"/>
              </a:rPr>
              <a:t>kollektivavtal</a:t>
            </a:r>
          </a:p>
        </p:txBody>
      </p:sp>
      <p:sp>
        <p:nvSpPr>
          <p:cNvPr id="12" name="textruta 11"/>
          <p:cNvSpPr txBox="1"/>
          <p:nvPr/>
        </p:nvSpPr>
        <p:spPr>
          <a:xfrm>
            <a:off x="8509553" y="3691501"/>
            <a:ext cx="2231701" cy="369332"/>
          </a:xfrm>
          <a:prstGeom prst="rect">
            <a:avLst/>
          </a:prstGeom>
          <a:noFill/>
        </p:spPr>
        <p:txBody>
          <a:bodyPr wrap="none" rtlCol="0">
            <a:spAutoFit/>
          </a:bodyPr>
          <a:lstStyle/>
          <a:p>
            <a:r>
              <a:rPr lang="sv-SE" b="1" dirty="0">
                <a:latin typeface="Barlow" panose="00000500000000000000" pitchFamily="50" charset="0"/>
              </a:rPr>
              <a:t>Semesterersättning</a:t>
            </a:r>
          </a:p>
        </p:txBody>
      </p:sp>
      <p:sp>
        <p:nvSpPr>
          <p:cNvPr id="13" name="textruta 12"/>
          <p:cNvSpPr txBox="1"/>
          <p:nvPr/>
        </p:nvSpPr>
        <p:spPr>
          <a:xfrm>
            <a:off x="8527841" y="3343166"/>
            <a:ext cx="1789272" cy="369332"/>
          </a:xfrm>
          <a:prstGeom prst="rect">
            <a:avLst/>
          </a:prstGeom>
          <a:noFill/>
        </p:spPr>
        <p:txBody>
          <a:bodyPr wrap="none" rtlCol="0">
            <a:spAutoFit/>
          </a:bodyPr>
          <a:lstStyle/>
          <a:p>
            <a:r>
              <a:rPr lang="sv-SE" b="1" dirty="0">
                <a:latin typeface="Barlow" panose="00000500000000000000" pitchFamily="50" charset="0"/>
              </a:rPr>
              <a:t>Sociala avgifter</a:t>
            </a:r>
          </a:p>
        </p:txBody>
      </p:sp>
      <p:sp>
        <p:nvSpPr>
          <p:cNvPr id="14" name="textruta 13"/>
          <p:cNvSpPr txBox="1"/>
          <p:nvPr/>
        </p:nvSpPr>
        <p:spPr>
          <a:xfrm>
            <a:off x="8543925" y="2902690"/>
            <a:ext cx="453970" cy="369332"/>
          </a:xfrm>
          <a:prstGeom prst="rect">
            <a:avLst/>
          </a:prstGeom>
          <a:noFill/>
        </p:spPr>
        <p:txBody>
          <a:bodyPr wrap="none" rtlCol="0">
            <a:spAutoFit/>
          </a:bodyPr>
          <a:lstStyle/>
          <a:p>
            <a:r>
              <a:rPr lang="sv-SE" b="1" dirty="0">
                <a:latin typeface="Barlow" panose="00000500000000000000" pitchFamily="50" charset="0"/>
              </a:rPr>
              <a:t>Ob</a:t>
            </a:r>
          </a:p>
        </p:txBody>
      </p:sp>
      <p:sp>
        <p:nvSpPr>
          <p:cNvPr id="15" name="textruta 14"/>
          <p:cNvSpPr txBox="1"/>
          <p:nvPr/>
        </p:nvSpPr>
        <p:spPr>
          <a:xfrm>
            <a:off x="8527841" y="2391432"/>
            <a:ext cx="1646605" cy="369332"/>
          </a:xfrm>
          <a:prstGeom prst="rect">
            <a:avLst/>
          </a:prstGeom>
          <a:noFill/>
        </p:spPr>
        <p:txBody>
          <a:bodyPr wrap="none" rtlCol="0">
            <a:spAutoFit/>
          </a:bodyPr>
          <a:lstStyle/>
          <a:p>
            <a:r>
              <a:rPr lang="sv-SE" b="1" dirty="0">
                <a:latin typeface="Barlow" panose="00000500000000000000" pitchFamily="50" charset="0"/>
              </a:rPr>
              <a:t>Avtalspension</a:t>
            </a:r>
          </a:p>
        </p:txBody>
      </p:sp>
      <p:sp>
        <p:nvSpPr>
          <p:cNvPr id="16" name="textruta 15"/>
          <p:cNvSpPr txBox="1"/>
          <p:nvPr/>
        </p:nvSpPr>
        <p:spPr>
          <a:xfrm>
            <a:off x="8509553" y="1983159"/>
            <a:ext cx="2109873" cy="369332"/>
          </a:xfrm>
          <a:prstGeom prst="rect">
            <a:avLst/>
          </a:prstGeom>
          <a:noFill/>
        </p:spPr>
        <p:txBody>
          <a:bodyPr wrap="none" rtlCol="0">
            <a:spAutoFit/>
          </a:bodyPr>
          <a:lstStyle/>
          <a:p>
            <a:r>
              <a:rPr lang="sv-SE" b="1" dirty="0">
                <a:latin typeface="Barlow" panose="00000500000000000000" pitchFamily="50" charset="0"/>
              </a:rPr>
              <a:t>Avtalsförsäkringar</a:t>
            </a:r>
          </a:p>
        </p:txBody>
      </p:sp>
      <p:pic>
        <p:nvPicPr>
          <p:cNvPr id="17" name="Bildobjekt 16"/>
          <p:cNvPicPr>
            <a:picLocks noChangeAspect="1"/>
          </p:cNvPicPr>
          <p:nvPr/>
        </p:nvPicPr>
        <p:blipFill>
          <a:blip r:embed="rId6"/>
          <a:stretch>
            <a:fillRect/>
          </a:stretch>
        </p:blipFill>
        <p:spPr>
          <a:xfrm>
            <a:off x="5681342" y="1239932"/>
            <a:ext cx="2017951" cy="1774090"/>
          </a:xfrm>
          <a:prstGeom prst="rect">
            <a:avLst/>
          </a:prstGeom>
        </p:spPr>
      </p:pic>
      <p:cxnSp>
        <p:nvCxnSpPr>
          <p:cNvPr id="19" name="Rak koppling 18"/>
          <p:cNvCxnSpPr/>
          <p:nvPr/>
        </p:nvCxnSpPr>
        <p:spPr>
          <a:xfrm>
            <a:off x="3788139" y="3990486"/>
            <a:ext cx="6727461" cy="38447"/>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Rak koppling 21"/>
          <p:cNvCxnSpPr/>
          <p:nvPr/>
        </p:nvCxnSpPr>
        <p:spPr>
          <a:xfrm flipH="1">
            <a:off x="3788140" y="3691501"/>
            <a:ext cx="6619105"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Rak koppling 23"/>
          <p:cNvCxnSpPr/>
          <p:nvPr/>
        </p:nvCxnSpPr>
        <p:spPr>
          <a:xfrm>
            <a:off x="5980176" y="3209544"/>
            <a:ext cx="4427069"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Rak koppling 26"/>
          <p:cNvCxnSpPr/>
          <p:nvPr/>
        </p:nvCxnSpPr>
        <p:spPr>
          <a:xfrm flipH="1">
            <a:off x="5980176" y="2706590"/>
            <a:ext cx="442706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Rak koppling 28"/>
          <p:cNvCxnSpPr/>
          <p:nvPr/>
        </p:nvCxnSpPr>
        <p:spPr>
          <a:xfrm flipH="1">
            <a:off x="5980176" y="2324843"/>
            <a:ext cx="4427070" cy="276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ektangel 30"/>
          <p:cNvSpPr/>
          <p:nvPr/>
        </p:nvSpPr>
        <p:spPr>
          <a:xfrm>
            <a:off x="1398530" y="4072875"/>
            <a:ext cx="9117070" cy="890875"/>
          </a:xfrm>
          <a:prstGeom prst="rect">
            <a:avLst/>
          </a:prstGeom>
          <a:solidFill>
            <a:srgbClr val="E2F0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ruta 10"/>
          <p:cNvSpPr txBox="1"/>
          <p:nvPr/>
        </p:nvSpPr>
        <p:spPr>
          <a:xfrm>
            <a:off x="8509553" y="4290291"/>
            <a:ext cx="1103187" cy="369332"/>
          </a:xfrm>
          <a:prstGeom prst="rect">
            <a:avLst/>
          </a:prstGeom>
          <a:noFill/>
        </p:spPr>
        <p:txBody>
          <a:bodyPr wrap="none" rtlCol="0">
            <a:spAutoFit/>
          </a:bodyPr>
          <a:lstStyle/>
          <a:p>
            <a:r>
              <a:rPr lang="sv-SE" b="1" dirty="0">
                <a:latin typeface="Barlow" panose="00000500000000000000" pitchFamily="50" charset="0"/>
              </a:rPr>
              <a:t>Grundlön</a:t>
            </a:r>
          </a:p>
        </p:txBody>
      </p:sp>
      <p:sp>
        <p:nvSpPr>
          <p:cNvPr id="23" name="Rektangel 15">
            <a:extLst>
              <a:ext uri="{FF2B5EF4-FFF2-40B4-BE49-F238E27FC236}">
                <a16:creationId xmlns:a16="http://schemas.microsoft.com/office/drawing/2014/main" id="{3913D152-FBD4-9971-6AF0-F00F56092D8B}"/>
              </a:ext>
            </a:extLst>
          </p:cNvPr>
          <p:cNvSpPr/>
          <p:nvPr/>
        </p:nvSpPr>
        <p:spPr>
          <a:xfrm>
            <a:off x="0" y="5905663"/>
            <a:ext cx="12293600" cy="952338"/>
          </a:xfrm>
          <a:custGeom>
            <a:avLst/>
            <a:gdLst>
              <a:gd name="connsiteX0" fmla="*/ 0 w 12242902"/>
              <a:gd name="connsiteY0" fmla="*/ 0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0 h 1820606"/>
              <a:gd name="connsiteX0" fmla="*/ 0 w 12242902"/>
              <a:gd name="connsiteY0" fmla="*/ 501041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01041 h 1820606"/>
              <a:gd name="connsiteX0" fmla="*/ 0 w 12242902"/>
              <a:gd name="connsiteY0" fmla="*/ 864296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864296 h 1820606"/>
              <a:gd name="connsiteX0" fmla="*/ 0 w 12242902"/>
              <a:gd name="connsiteY0" fmla="*/ 588723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88723 h 1820606"/>
              <a:gd name="connsiteX0" fmla="*/ 0 w 12242902"/>
              <a:gd name="connsiteY0" fmla="*/ 514382 h 1746265"/>
              <a:gd name="connsiteX1" fmla="*/ 12235468 w 12242902"/>
              <a:gd name="connsiteY1" fmla="*/ 0 h 1746265"/>
              <a:gd name="connsiteX2" fmla="*/ 12242902 w 12242902"/>
              <a:gd name="connsiteY2" fmla="*/ 1746265 h 1746265"/>
              <a:gd name="connsiteX3" fmla="*/ 0 w 12242902"/>
              <a:gd name="connsiteY3" fmla="*/ 1746265 h 1746265"/>
              <a:gd name="connsiteX4" fmla="*/ 0 w 12242902"/>
              <a:gd name="connsiteY4" fmla="*/ 514382 h 17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2902" h="1746265">
                <a:moveTo>
                  <a:pt x="0" y="514382"/>
                </a:moveTo>
                <a:lnTo>
                  <a:pt x="12235468" y="0"/>
                </a:lnTo>
                <a:lnTo>
                  <a:pt x="12242902" y="1746265"/>
                </a:lnTo>
                <a:lnTo>
                  <a:pt x="0" y="1746265"/>
                </a:lnTo>
                <a:lnTo>
                  <a:pt x="0" y="514382"/>
                </a:lnTo>
                <a:close/>
              </a:path>
            </a:pathLst>
          </a:custGeom>
          <a:solidFill>
            <a:srgbClr val="0035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63" dirty="0"/>
              <a:t>       </a:t>
            </a:r>
          </a:p>
        </p:txBody>
      </p:sp>
      <p:pic>
        <p:nvPicPr>
          <p:cNvPr id="25" name="Bildobjekt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74446" y="4664636"/>
            <a:ext cx="1875335" cy="1869851"/>
          </a:xfrm>
          <a:prstGeom prst="rect">
            <a:avLst/>
          </a:prstGeom>
        </p:spPr>
      </p:pic>
    </p:spTree>
    <p:extLst>
      <p:ext uri="{BB962C8B-B14F-4D97-AF65-F5344CB8AC3E}">
        <p14:creationId xmlns:p14="http://schemas.microsoft.com/office/powerpoint/2010/main" val="1647941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EF3"/>
        </a:solidFill>
        <a:effectLst/>
      </p:bgPr>
    </p:bg>
    <p:spTree>
      <p:nvGrpSpPr>
        <p:cNvPr id="1" name=""/>
        <p:cNvGrpSpPr/>
        <p:nvPr/>
      </p:nvGrpSpPr>
      <p:grpSpPr>
        <a:xfrm>
          <a:off x="0" y="0"/>
          <a:ext cx="0" cy="0"/>
          <a:chOff x="0" y="0"/>
          <a:chExt cx="0" cy="0"/>
        </a:xfrm>
      </p:grpSpPr>
      <p:sp>
        <p:nvSpPr>
          <p:cNvPr id="2" name="Rektangel 1"/>
          <p:cNvSpPr/>
          <p:nvPr/>
        </p:nvSpPr>
        <p:spPr>
          <a:xfrm>
            <a:off x="1055688" y="450602"/>
            <a:ext cx="10602912" cy="707886"/>
          </a:xfrm>
          <a:prstGeom prst="rect">
            <a:avLst/>
          </a:prstGeom>
        </p:spPr>
        <p:txBody>
          <a:bodyPr wrap="square">
            <a:spAutoFit/>
          </a:bodyPr>
          <a:lstStyle/>
          <a:p>
            <a:r>
              <a:rPr lang="sv-SE" sz="4000" b="1" dirty="0">
                <a:solidFill>
                  <a:srgbClr val="1C320A"/>
                </a:solidFill>
                <a:latin typeface="GS Grotezk Condensed" pitchFamily="50" charset="0"/>
                <a:ea typeface="GS Grotezk Condensed" pitchFamily="50" charset="0"/>
                <a:cs typeface="Arial" panose="020B0604020202020204" pitchFamily="34" charset="0"/>
              </a:rPr>
              <a:t>AFA försäkringar i kollektivavtalet</a:t>
            </a:r>
          </a:p>
        </p:txBody>
      </p:sp>
      <p:pic>
        <p:nvPicPr>
          <p:cNvPr id="4" name="Bildobjekt 3"/>
          <p:cNvPicPr>
            <a:picLocks noChangeAspect="1"/>
          </p:cNvPicPr>
          <p:nvPr/>
        </p:nvPicPr>
        <p:blipFill>
          <a:blip r:embed="rId3"/>
          <a:stretch>
            <a:fillRect/>
          </a:stretch>
        </p:blipFill>
        <p:spPr>
          <a:xfrm>
            <a:off x="7543798" y="2032859"/>
            <a:ext cx="30483" cy="3615241"/>
          </a:xfrm>
          <a:prstGeom prst="rect">
            <a:avLst/>
          </a:prstGeom>
        </p:spPr>
      </p:pic>
      <p:sp>
        <p:nvSpPr>
          <p:cNvPr id="5" name="Rektangel 4"/>
          <p:cNvSpPr/>
          <p:nvPr/>
        </p:nvSpPr>
        <p:spPr>
          <a:xfrm>
            <a:off x="221951" y="1546715"/>
            <a:ext cx="7664601" cy="3724096"/>
          </a:xfrm>
          <a:prstGeom prst="rect">
            <a:avLst/>
          </a:prstGeom>
        </p:spPr>
        <p:txBody>
          <a:bodyPr wrap="square">
            <a:spAutoFit/>
          </a:bodyPr>
          <a:lstStyle/>
          <a:p>
            <a:endParaRPr lang="sv-SE" dirty="0"/>
          </a:p>
          <a:p>
            <a:r>
              <a:rPr lang="sv-SE" sz="2000" b="1" dirty="0">
                <a:latin typeface="Barlow" panose="00000500000000000000" pitchFamily="50" charset="0"/>
              </a:rPr>
              <a:t>Avtalsgruppsjukförsäkringen</a:t>
            </a:r>
            <a:r>
              <a:rPr lang="sv-SE" sz="2000" dirty="0">
                <a:latin typeface="Barlow" panose="00000500000000000000" pitchFamily="50" charset="0"/>
              </a:rPr>
              <a:t> </a:t>
            </a:r>
          </a:p>
          <a:p>
            <a:r>
              <a:rPr lang="sv-SE" sz="2000" dirty="0">
                <a:latin typeface="Barlow" panose="00000500000000000000" pitchFamily="50" charset="0"/>
              </a:rPr>
              <a:t>- kompletterar ersättningarna från Försäkringskassan</a:t>
            </a:r>
          </a:p>
          <a:p>
            <a:endParaRPr lang="sv-SE" sz="2000" b="1" dirty="0">
              <a:latin typeface="Barlow" panose="00000500000000000000" pitchFamily="50" charset="0"/>
            </a:endParaRPr>
          </a:p>
          <a:p>
            <a:r>
              <a:rPr lang="sv-SE" sz="2000" b="1" dirty="0">
                <a:latin typeface="Barlow" panose="00000500000000000000" pitchFamily="50" charset="0"/>
              </a:rPr>
              <a:t>Trygghetsförsäkring vid arbetsskada </a:t>
            </a:r>
            <a:endParaRPr lang="sv-SE" sz="2000" dirty="0">
              <a:latin typeface="Barlow" panose="00000500000000000000" pitchFamily="50" charset="0"/>
            </a:endParaRPr>
          </a:p>
          <a:p>
            <a:pPr marL="285750" indent="-285750">
              <a:buFontTx/>
              <a:buChar char="-"/>
            </a:pPr>
            <a:r>
              <a:rPr lang="sv-SE" sz="2000" dirty="0">
                <a:latin typeface="Barlow" panose="00000500000000000000" pitchFamily="50" charset="0"/>
              </a:rPr>
              <a:t>kompletterar det lagstadgade och ger ersättning vid exempelvis </a:t>
            </a:r>
          </a:p>
          <a:p>
            <a:r>
              <a:rPr lang="sv-SE" sz="2000" dirty="0">
                <a:latin typeface="Barlow" panose="00000500000000000000" pitchFamily="50" charset="0"/>
              </a:rPr>
              <a:t>sveda och värk, kostnader och bestående funktionsnedsättning</a:t>
            </a:r>
          </a:p>
          <a:p>
            <a:endParaRPr lang="sv-SE" sz="2000" b="1" dirty="0">
              <a:latin typeface="Barlow" panose="00000500000000000000" pitchFamily="50" charset="0"/>
            </a:endParaRPr>
          </a:p>
          <a:p>
            <a:r>
              <a:rPr lang="sv-SE" sz="2000" b="1" dirty="0">
                <a:latin typeface="Barlow" panose="00000500000000000000" pitchFamily="50" charset="0"/>
              </a:rPr>
              <a:t>Avgångsbidragsförsäkring</a:t>
            </a:r>
            <a:r>
              <a:rPr lang="sv-SE" sz="2000" dirty="0">
                <a:latin typeface="Barlow" panose="00000500000000000000" pitchFamily="50" charset="0"/>
              </a:rPr>
              <a:t> </a:t>
            </a:r>
          </a:p>
          <a:p>
            <a:pPr marL="285750" indent="-285750">
              <a:buFontTx/>
              <a:buChar char="-"/>
            </a:pPr>
            <a:r>
              <a:rPr lang="sv-SE" sz="2000" dirty="0">
                <a:latin typeface="Barlow" panose="00000500000000000000" pitchFamily="50" charset="0"/>
              </a:rPr>
              <a:t>ger ersättning för arbetstagare över 40 år vid uppsägning på </a:t>
            </a:r>
          </a:p>
          <a:p>
            <a:r>
              <a:rPr lang="sv-SE" sz="2000" dirty="0">
                <a:latin typeface="Barlow" panose="00000500000000000000" pitchFamily="50" charset="0"/>
              </a:rPr>
              <a:t>grund av arbetsbrist från en tillsvidareanställning </a:t>
            </a:r>
          </a:p>
          <a:p>
            <a:endParaRPr lang="sv-SE" b="1" dirty="0">
              <a:latin typeface="Klavika Regular" panose="02000000000000000000" pitchFamily="50" charset="0"/>
            </a:endParaRPr>
          </a:p>
        </p:txBody>
      </p:sp>
      <p:pic>
        <p:nvPicPr>
          <p:cNvPr id="10" name="Bildobjekt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9275" y="1416051"/>
            <a:ext cx="3596155" cy="3585640"/>
          </a:xfrm>
          <a:prstGeom prst="rect">
            <a:avLst/>
          </a:prstGeom>
        </p:spPr>
      </p:pic>
      <p:pic>
        <p:nvPicPr>
          <p:cNvPr id="8" name="Bildobjekt 7"/>
          <p:cNvPicPr>
            <a:picLocks noChangeAspect="1"/>
          </p:cNvPicPr>
          <p:nvPr/>
        </p:nvPicPr>
        <p:blipFill>
          <a:blip r:embed="rId5"/>
          <a:stretch>
            <a:fillRect/>
          </a:stretch>
        </p:blipFill>
        <p:spPr>
          <a:xfrm>
            <a:off x="10075477" y="3840479"/>
            <a:ext cx="1329213" cy="1287111"/>
          </a:xfrm>
          <a:prstGeom prst="rect">
            <a:avLst/>
          </a:prstGeom>
        </p:spPr>
      </p:pic>
      <p:sp>
        <p:nvSpPr>
          <p:cNvPr id="9" name="Rektangel 15">
            <a:extLst>
              <a:ext uri="{FF2B5EF4-FFF2-40B4-BE49-F238E27FC236}">
                <a16:creationId xmlns:a16="http://schemas.microsoft.com/office/drawing/2014/main" id="{3913D152-FBD4-9971-6AF0-F00F56092D8B}"/>
              </a:ext>
            </a:extLst>
          </p:cNvPr>
          <p:cNvSpPr/>
          <p:nvPr/>
        </p:nvSpPr>
        <p:spPr>
          <a:xfrm>
            <a:off x="0" y="5905663"/>
            <a:ext cx="12293600" cy="952338"/>
          </a:xfrm>
          <a:custGeom>
            <a:avLst/>
            <a:gdLst>
              <a:gd name="connsiteX0" fmla="*/ 0 w 12242902"/>
              <a:gd name="connsiteY0" fmla="*/ 0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0 h 1820606"/>
              <a:gd name="connsiteX0" fmla="*/ 0 w 12242902"/>
              <a:gd name="connsiteY0" fmla="*/ 501041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01041 h 1820606"/>
              <a:gd name="connsiteX0" fmla="*/ 0 w 12242902"/>
              <a:gd name="connsiteY0" fmla="*/ 864296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864296 h 1820606"/>
              <a:gd name="connsiteX0" fmla="*/ 0 w 12242902"/>
              <a:gd name="connsiteY0" fmla="*/ 588723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88723 h 1820606"/>
              <a:gd name="connsiteX0" fmla="*/ 0 w 12242902"/>
              <a:gd name="connsiteY0" fmla="*/ 514382 h 1746265"/>
              <a:gd name="connsiteX1" fmla="*/ 12235468 w 12242902"/>
              <a:gd name="connsiteY1" fmla="*/ 0 h 1746265"/>
              <a:gd name="connsiteX2" fmla="*/ 12242902 w 12242902"/>
              <a:gd name="connsiteY2" fmla="*/ 1746265 h 1746265"/>
              <a:gd name="connsiteX3" fmla="*/ 0 w 12242902"/>
              <a:gd name="connsiteY3" fmla="*/ 1746265 h 1746265"/>
              <a:gd name="connsiteX4" fmla="*/ 0 w 12242902"/>
              <a:gd name="connsiteY4" fmla="*/ 514382 h 17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2902" h="1746265">
                <a:moveTo>
                  <a:pt x="0" y="514382"/>
                </a:moveTo>
                <a:lnTo>
                  <a:pt x="12235468" y="0"/>
                </a:lnTo>
                <a:lnTo>
                  <a:pt x="12242902" y="1746265"/>
                </a:lnTo>
                <a:lnTo>
                  <a:pt x="0" y="1746265"/>
                </a:lnTo>
                <a:lnTo>
                  <a:pt x="0" y="514382"/>
                </a:lnTo>
                <a:close/>
              </a:path>
            </a:pathLst>
          </a:custGeom>
          <a:solidFill>
            <a:srgbClr val="0035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63" dirty="0"/>
              <a:t>       </a:t>
            </a:r>
          </a:p>
        </p:txBody>
      </p:sp>
    </p:spTree>
    <p:extLst>
      <p:ext uri="{BB962C8B-B14F-4D97-AF65-F5344CB8AC3E}">
        <p14:creationId xmlns:p14="http://schemas.microsoft.com/office/powerpoint/2010/main" val="10189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EF3"/>
        </a:solidFill>
        <a:effectLst/>
      </p:bgPr>
    </p:bg>
    <p:spTree>
      <p:nvGrpSpPr>
        <p:cNvPr id="1" name=""/>
        <p:cNvGrpSpPr/>
        <p:nvPr/>
      </p:nvGrpSpPr>
      <p:grpSpPr>
        <a:xfrm>
          <a:off x="0" y="0"/>
          <a:ext cx="0" cy="0"/>
          <a:chOff x="0" y="0"/>
          <a:chExt cx="0" cy="0"/>
        </a:xfrm>
      </p:grpSpPr>
      <p:sp>
        <p:nvSpPr>
          <p:cNvPr id="2" name="Rektangel 1"/>
          <p:cNvSpPr/>
          <p:nvPr/>
        </p:nvSpPr>
        <p:spPr>
          <a:xfrm>
            <a:off x="1055688" y="450602"/>
            <a:ext cx="9267524" cy="707886"/>
          </a:xfrm>
          <a:prstGeom prst="rect">
            <a:avLst/>
          </a:prstGeom>
        </p:spPr>
        <p:txBody>
          <a:bodyPr wrap="square">
            <a:spAutoFit/>
          </a:bodyPr>
          <a:lstStyle/>
          <a:p>
            <a:r>
              <a:rPr lang="sv-SE" sz="4000" b="1" dirty="0">
                <a:solidFill>
                  <a:srgbClr val="1C320A"/>
                </a:solidFill>
                <a:latin typeface="GS Grotezk Condensed" pitchFamily="50" charset="0"/>
                <a:ea typeface="GS Grotezk Condensed" pitchFamily="50" charset="0"/>
                <a:cs typeface="Arial" panose="020B0604020202020204" pitchFamily="34" charset="0"/>
              </a:rPr>
              <a:t>AFA försäkringar i kollektivavtalet</a:t>
            </a:r>
          </a:p>
        </p:txBody>
      </p:sp>
      <p:pic>
        <p:nvPicPr>
          <p:cNvPr id="4" name="Bildobjekt 3"/>
          <p:cNvPicPr>
            <a:picLocks noChangeAspect="1"/>
          </p:cNvPicPr>
          <p:nvPr/>
        </p:nvPicPr>
        <p:blipFill>
          <a:blip r:embed="rId3"/>
          <a:stretch>
            <a:fillRect/>
          </a:stretch>
        </p:blipFill>
        <p:spPr>
          <a:xfrm>
            <a:off x="7543798" y="2032859"/>
            <a:ext cx="30483" cy="3615241"/>
          </a:xfrm>
          <a:prstGeom prst="rect">
            <a:avLst/>
          </a:prstGeom>
        </p:spPr>
      </p:pic>
      <p:sp>
        <p:nvSpPr>
          <p:cNvPr id="5" name="Rektangel 4"/>
          <p:cNvSpPr/>
          <p:nvPr/>
        </p:nvSpPr>
        <p:spPr>
          <a:xfrm>
            <a:off x="105926" y="1914125"/>
            <a:ext cx="7664601" cy="2554545"/>
          </a:xfrm>
          <a:prstGeom prst="rect">
            <a:avLst/>
          </a:prstGeom>
        </p:spPr>
        <p:txBody>
          <a:bodyPr wrap="square">
            <a:spAutoFit/>
          </a:bodyPr>
          <a:lstStyle/>
          <a:p>
            <a:r>
              <a:rPr lang="sv-SE" sz="2000" b="1" dirty="0">
                <a:latin typeface="Barlow" panose="00000500000000000000" pitchFamily="50" charset="0"/>
              </a:rPr>
              <a:t>Tjänstegrupplivförsäkring</a:t>
            </a:r>
            <a:r>
              <a:rPr lang="sv-SE" sz="2000" dirty="0">
                <a:latin typeface="Barlow" panose="00000500000000000000" pitchFamily="50" charset="0"/>
              </a:rPr>
              <a:t> </a:t>
            </a:r>
          </a:p>
          <a:p>
            <a:pPr marL="285750" indent="-285750">
              <a:buFontTx/>
              <a:buChar char="-"/>
            </a:pPr>
            <a:r>
              <a:rPr lang="sv-SE" sz="2000" dirty="0">
                <a:latin typeface="Barlow" panose="00000500000000000000" pitchFamily="50" charset="0"/>
              </a:rPr>
              <a:t>kompletterar ersättning till efterlevande vid dödsfall i </a:t>
            </a:r>
          </a:p>
          <a:p>
            <a:r>
              <a:rPr lang="sv-SE" sz="2000" dirty="0">
                <a:latin typeface="Barlow" panose="00000500000000000000" pitchFamily="50" charset="0"/>
              </a:rPr>
              <a:t>yrkesverksam ålder </a:t>
            </a:r>
          </a:p>
          <a:p>
            <a:endParaRPr lang="sv-SE" sz="2000" dirty="0">
              <a:latin typeface="Barlow" panose="00000500000000000000" pitchFamily="50" charset="0"/>
            </a:endParaRPr>
          </a:p>
          <a:p>
            <a:r>
              <a:rPr lang="sv-SE" sz="2000" b="1" dirty="0">
                <a:latin typeface="Barlow" panose="00000500000000000000" pitchFamily="50" charset="0"/>
              </a:rPr>
              <a:t>Avtalspension</a:t>
            </a:r>
            <a:r>
              <a:rPr lang="sv-SE" sz="2000" dirty="0">
                <a:latin typeface="Barlow" panose="00000500000000000000" pitchFamily="50" charset="0"/>
              </a:rPr>
              <a:t> </a:t>
            </a:r>
          </a:p>
          <a:p>
            <a:endParaRPr lang="sv-SE" sz="2000" dirty="0">
              <a:latin typeface="Barlow" panose="00000500000000000000" pitchFamily="50" charset="0"/>
            </a:endParaRPr>
          </a:p>
          <a:p>
            <a:r>
              <a:rPr lang="sv-SE" sz="2000" b="1" dirty="0">
                <a:latin typeface="Barlow" panose="00000500000000000000" pitchFamily="50" charset="0"/>
              </a:rPr>
              <a:t>Föräldrapenningtillägg</a:t>
            </a:r>
            <a:r>
              <a:rPr lang="sv-SE" sz="2000" dirty="0">
                <a:latin typeface="Barlow" panose="00000500000000000000" pitchFamily="50" charset="0"/>
              </a:rPr>
              <a:t> </a:t>
            </a:r>
          </a:p>
          <a:p>
            <a:r>
              <a:rPr lang="sv-SE" sz="2000" dirty="0">
                <a:latin typeface="Barlow" panose="00000500000000000000" pitchFamily="50" charset="0"/>
              </a:rPr>
              <a:t>- kompletterande ersättning till föräldrapenningen under 180 dagar </a:t>
            </a:r>
          </a:p>
        </p:txBody>
      </p:sp>
      <p:pic>
        <p:nvPicPr>
          <p:cNvPr id="7" name="Bildobjekt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9275" y="1416051"/>
            <a:ext cx="3596155" cy="3585640"/>
          </a:xfrm>
          <a:prstGeom prst="rect">
            <a:avLst/>
          </a:prstGeom>
        </p:spPr>
      </p:pic>
      <p:pic>
        <p:nvPicPr>
          <p:cNvPr id="9" name="Bildobjekt 8"/>
          <p:cNvPicPr>
            <a:picLocks noChangeAspect="1"/>
          </p:cNvPicPr>
          <p:nvPr/>
        </p:nvPicPr>
        <p:blipFill>
          <a:blip r:embed="rId5"/>
          <a:stretch>
            <a:fillRect/>
          </a:stretch>
        </p:blipFill>
        <p:spPr>
          <a:xfrm>
            <a:off x="10075477" y="3840479"/>
            <a:ext cx="1329213" cy="1287111"/>
          </a:xfrm>
          <a:prstGeom prst="rect">
            <a:avLst/>
          </a:prstGeom>
        </p:spPr>
      </p:pic>
      <p:sp>
        <p:nvSpPr>
          <p:cNvPr id="10" name="Rektangel 15">
            <a:extLst>
              <a:ext uri="{FF2B5EF4-FFF2-40B4-BE49-F238E27FC236}">
                <a16:creationId xmlns:a16="http://schemas.microsoft.com/office/drawing/2014/main" id="{3913D152-FBD4-9971-6AF0-F00F56092D8B}"/>
              </a:ext>
            </a:extLst>
          </p:cNvPr>
          <p:cNvSpPr/>
          <p:nvPr/>
        </p:nvSpPr>
        <p:spPr>
          <a:xfrm>
            <a:off x="0" y="5905663"/>
            <a:ext cx="12293600" cy="952338"/>
          </a:xfrm>
          <a:custGeom>
            <a:avLst/>
            <a:gdLst>
              <a:gd name="connsiteX0" fmla="*/ 0 w 12242902"/>
              <a:gd name="connsiteY0" fmla="*/ 0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0 h 1820606"/>
              <a:gd name="connsiteX0" fmla="*/ 0 w 12242902"/>
              <a:gd name="connsiteY0" fmla="*/ 501041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01041 h 1820606"/>
              <a:gd name="connsiteX0" fmla="*/ 0 w 12242902"/>
              <a:gd name="connsiteY0" fmla="*/ 864296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864296 h 1820606"/>
              <a:gd name="connsiteX0" fmla="*/ 0 w 12242902"/>
              <a:gd name="connsiteY0" fmla="*/ 588723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88723 h 1820606"/>
              <a:gd name="connsiteX0" fmla="*/ 0 w 12242902"/>
              <a:gd name="connsiteY0" fmla="*/ 514382 h 1746265"/>
              <a:gd name="connsiteX1" fmla="*/ 12235468 w 12242902"/>
              <a:gd name="connsiteY1" fmla="*/ 0 h 1746265"/>
              <a:gd name="connsiteX2" fmla="*/ 12242902 w 12242902"/>
              <a:gd name="connsiteY2" fmla="*/ 1746265 h 1746265"/>
              <a:gd name="connsiteX3" fmla="*/ 0 w 12242902"/>
              <a:gd name="connsiteY3" fmla="*/ 1746265 h 1746265"/>
              <a:gd name="connsiteX4" fmla="*/ 0 w 12242902"/>
              <a:gd name="connsiteY4" fmla="*/ 514382 h 17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2902" h="1746265">
                <a:moveTo>
                  <a:pt x="0" y="514382"/>
                </a:moveTo>
                <a:lnTo>
                  <a:pt x="12235468" y="0"/>
                </a:lnTo>
                <a:lnTo>
                  <a:pt x="12242902" y="1746265"/>
                </a:lnTo>
                <a:lnTo>
                  <a:pt x="0" y="1746265"/>
                </a:lnTo>
                <a:lnTo>
                  <a:pt x="0" y="514382"/>
                </a:lnTo>
                <a:close/>
              </a:path>
            </a:pathLst>
          </a:custGeom>
          <a:solidFill>
            <a:srgbClr val="0035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63" dirty="0"/>
              <a:t>       </a:t>
            </a:r>
          </a:p>
        </p:txBody>
      </p:sp>
    </p:spTree>
    <p:extLst>
      <p:ext uri="{BB962C8B-B14F-4D97-AF65-F5344CB8AC3E}">
        <p14:creationId xmlns:p14="http://schemas.microsoft.com/office/powerpoint/2010/main" val="2444982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FEF3"/>
        </a:solidFill>
        <a:effectLst/>
      </p:bgPr>
    </p:bg>
    <p:spTree>
      <p:nvGrpSpPr>
        <p:cNvPr id="1" name=""/>
        <p:cNvGrpSpPr/>
        <p:nvPr/>
      </p:nvGrpSpPr>
      <p:grpSpPr>
        <a:xfrm>
          <a:off x="0" y="0"/>
          <a:ext cx="0" cy="0"/>
          <a:chOff x="0" y="0"/>
          <a:chExt cx="0" cy="0"/>
        </a:xfrm>
      </p:grpSpPr>
      <p:sp>
        <p:nvSpPr>
          <p:cNvPr id="2" name="textruta 1"/>
          <p:cNvSpPr txBox="1"/>
          <p:nvPr/>
        </p:nvSpPr>
        <p:spPr>
          <a:xfrm>
            <a:off x="377262" y="181534"/>
            <a:ext cx="7325599" cy="707886"/>
          </a:xfrm>
          <a:prstGeom prst="rect">
            <a:avLst/>
          </a:prstGeom>
          <a:noFill/>
        </p:spPr>
        <p:txBody>
          <a:bodyPr wrap="square" rtlCol="0">
            <a:spAutoFit/>
          </a:bodyPr>
          <a:lstStyle/>
          <a:p>
            <a:r>
              <a:rPr lang="sv-SE" sz="4000" b="1" dirty="0">
                <a:solidFill>
                  <a:srgbClr val="1C320A"/>
                </a:solidFill>
                <a:latin typeface="GS Grotezk Condensed" pitchFamily="50" charset="0"/>
                <a:ea typeface="GS Grotezk Condensed" pitchFamily="50" charset="0"/>
                <a:cs typeface="Arial" panose="020B0604020202020204" pitchFamily="34" charset="0"/>
              </a:rPr>
              <a:t>GS avtalsrörelse</a:t>
            </a:r>
          </a:p>
        </p:txBody>
      </p:sp>
      <p:pic>
        <p:nvPicPr>
          <p:cNvPr id="4" name="32AJjQSEptg"/>
          <p:cNvPicPr>
            <a:picLocks noRot="1" noChangeAspect="1"/>
          </p:cNvPicPr>
          <p:nvPr>
            <a:videoFile r:link="rId1"/>
          </p:nvPr>
        </p:nvPicPr>
        <p:blipFill>
          <a:blip r:embed="rId4"/>
          <a:stretch>
            <a:fillRect/>
          </a:stretch>
        </p:blipFill>
        <p:spPr>
          <a:xfrm>
            <a:off x="2252115" y="1223717"/>
            <a:ext cx="7688826" cy="4324964"/>
          </a:xfrm>
          <a:prstGeom prst="rect">
            <a:avLst/>
          </a:prstGeom>
        </p:spPr>
      </p:pic>
      <p:sp>
        <p:nvSpPr>
          <p:cNvPr id="5" name="Rektangel 15">
            <a:extLst>
              <a:ext uri="{FF2B5EF4-FFF2-40B4-BE49-F238E27FC236}">
                <a16:creationId xmlns:a16="http://schemas.microsoft.com/office/drawing/2014/main" id="{3913D152-FBD4-9971-6AF0-F00F56092D8B}"/>
              </a:ext>
            </a:extLst>
          </p:cNvPr>
          <p:cNvSpPr/>
          <p:nvPr/>
        </p:nvSpPr>
        <p:spPr>
          <a:xfrm>
            <a:off x="0" y="5905663"/>
            <a:ext cx="12293600" cy="952338"/>
          </a:xfrm>
          <a:custGeom>
            <a:avLst/>
            <a:gdLst>
              <a:gd name="connsiteX0" fmla="*/ 0 w 12242902"/>
              <a:gd name="connsiteY0" fmla="*/ 0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0 h 1820606"/>
              <a:gd name="connsiteX0" fmla="*/ 0 w 12242902"/>
              <a:gd name="connsiteY0" fmla="*/ 501041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01041 h 1820606"/>
              <a:gd name="connsiteX0" fmla="*/ 0 w 12242902"/>
              <a:gd name="connsiteY0" fmla="*/ 864296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864296 h 1820606"/>
              <a:gd name="connsiteX0" fmla="*/ 0 w 12242902"/>
              <a:gd name="connsiteY0" fmla="*/ 588723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88723 h 1820606"/>
              <a:gd name="connsiteX0" fmla="*/ 0 w 12242902"/>
              <a:gd name="connsiteY0" fmla="*/ 514382 h 1746265"/>
              <a:gd name="connsiteX1" fmla="*/ 12235468 w 12242902"/>
              <a:gd name="connsiteY1" fmla="*/ 0 h 1746265"/>
              <a:gd name="connsiteX2" fmla="*/ 12242902 w 12242902"/>
              <a:gd name="connsiteY2" fmla="*/ 1746265 h 1746265"/>
              <a:gd name="connsiteX3" fmla="*/ 0 w 12242902"/>
              <a:gd name="connsiteY3" fmla="*/ 1746265 h 1746265"/>
              <a:gd name="connsiteX4" fmla="*/ 0 w 12242902"/>
              <a:gd name="connsiteY4" fmla="*/ 514382 h 17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2902" h="1746265">
                <a:moveTo>
                  <a:pt x="0" y="514382"/>
                </a:moveTo>
                <a:lnTo>
                  <a:pt x="12235468" y="0"/>
                </a:lnTo>
                <a:lnTo>
                  <a:pt x="12242902" y="1746265"/>
                </a:lnTo>
                <a:lnTo>
                  <a:pt x="0" y="1746265"/>
                </a:lnTo>
                <a:lnTo>
                  <a:pt x="0" y="514382"/>
                </a:lnTo>
                <a:close/>
              </a:path>
            </a:pathLst>
          </a:custGeom>
          <a:solidFill>
            <a:srgbClr val="0035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63" dirty="0"/>
              <a:t>       </a:t>
            </a:r>
          </a:p>
        </p:txBody>
      </p:sp>
    </p:spTree>
    <p:extLst>
      <p:ext uri="{BB962C8B-B14F-4D97-AF65-F5344CB8AC3E}">
        <p14:creationId xmlns:p14="http://schemas.microsoft.com/office/powerpoint/2010/main" val="4206799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EF3"/>
        </a:solidFill>
        <a:effectLst/>
      </p:bgPr>
    </p:bg>
    <p:spTree>
      <p:nvGrpSpPr>
        <p:cNvPr id="1" name=""/>
        <p:cNvGrpSpPr/>
        <p:nvPr/>
      </p:nvGrpSpPr>
      <p:grpSpPr>
        <a:xfrm>
          <a:off x="0" y="0"/>
          <a:ext cx="0" cy="0"/>
          <a:chOff x="0" y="0"/>
          <a:chExt cx="0" cy="0"/>
        </a:xfrm>
      </p:grpSpPr>
      <p:sp>
        <p:nvSpPr>
          <p:cNvPr id="2" name="Rektangel 1"/>
          <p:cNvSpPr/>
          <p:nvPr/>
        </p:nvSpPr>
        <p:spPr>
          <a:xfrm>
            <a:off x="1055688" y="442268"/>
            <a:ext cx="9189450" cy="707886"/>
          </a:xfrm>
          <a:prstGeom prst="rect">
            <a:avLst/>
          </a:prstGeom>
        </p:spPr>
        <p:txBody>
          <a:bodyPr wrap="square">
            <a:spAutoFit/>
          </a:bodyPr>
          <a:lstStyle/>
          <a:p>
            <a:r>
              <a:rPr lang="sv-SE" sz="4000" b="1" dirty="0">
                <a:solidFill>
                  <a:srgbClr val="1C320A"/>
                </a:solidFill>
                <a:latin typeface="GS Grotezk Condensed" pitchFamily="50" charset="0"/>
                <a:ea typeface="GS Grotezk Condensed" pitchFamily="50" charset="0"/>
                <a:cs typeface="Arial" panose="020B0604020202020204" pitchFamily="34" charset="0"/>
              </a:rPr>
              <a:t>Avtalsrörelsens sex steg</a:t>
            </a:r>
          </a:p>
        </p:txBody>
      </p:sp>
      <p:sp>
        <p:nvSpPr>
          <p:cNvPr id="3" name="Rektangel 2"/>
          <p:cNvSpPr/>
          <p:nvPr/>
        </p:nvSpPr>
        <p:spPr>
          <a:xfrm>
            <a:off x="1150029" y="1934516"/>
            <a:ext cx="7629636" cy="2862322"/>
          </a:xfrm>
          <a:prstGeom prst="rect">
            <a:avLst/>
          </a:prstGeom>
        </p:spPr>
        <p:txBody>
          <a:bodyPr wrap="square">
            <a:spAutoFit/>
          </a:bodyPr>
          <a:lstStyle/>
          <a:p>
            <a:pPr>
              <a:lnSpc>
                <a:spcPct val="150000"/>
              </a:lnSpc>
            </a:pPr>
            <a:r>
              <a:rPr lang="sv-SE" b="1" dirty="0">
                <a:latin typeface="Barlow" panose="00000500000000000000" pitchFamily="50" charset="0"/>
                <a:cs typeface="Arial" panose="020B0604020202020204" pitchFamily="34" charset="0"/>
              </a:rPr>
              <a:t>1. </a:t>
            </a:r>
            <a:r>
              <a:rPr lang="sv-SE" dirty="0">
                <a:latin typeface="Barlow" panose="00000500000000000000" pitchFamily="50" charset="0"/>
                <a:cs typeface="Arial" panose="020B0604020202020204" pitchFamily="34" charset="0"/>
              </a:rPr>
              <a:t>Medlemmarnas inflytande</a:t>
            </a:r>
          </a:p>
          <a:p>
            <a:pPr>
              <a:lnSpc>
                <a:spcPct val="150000"/>
              </a:lnSpc>
            </a:pPr>
            <a:r>
              <a:rPr lang="sv-SE" dirty="0">
                <a:latin typeface="Barlow" panose="00000500000000000000" pitchFamily="50" charset="0"/>
                <a:cs typeface="Arial" panose="020B0604020202020204" pitchFamily="34" charset="0"/>
              </a:rPr>
              <a:t>2. Facklig samordning</a:t>
            </a:r>
          </a:p>
          <a:p>
            <a:pPr>
              <a:lnSpc>
                <a:spcPct val="150000"/>
              </a:lnSpc>
            </a:pPr>
            <a:r>
              <a:rPr lang="sv-SE" dirty="0">
                <a:latin typeface="Barlow" panose="00000500000000000000" pitchFamily="50" charset="0"/>
                <a:cs typeface="Arial" panose="020B0604020202020204" pitchFamily="34" charset="0"/>
              </a:rPr>
              <a:t>3. Beslut om yrkanden</a:t>
            </a:r>
          </a:p>
          <a:p>
            <a:pPr>
              <a:lnSpc>
                <a:spcPct val="150000"/>
              </a:lnSpc>
            </a:pPr>
            <a:r>
              <a:rPr lang="sv-SE" dirty="0">
                <a:latin typeface="Barlow" panose="00000500000000000000" pitchFamily="50" charset="0"/>
                <a:cs typeface="Arial" panose="020B0604020202020204" pitchFamily="34" charset="0"/>
              </a:rPr>
              <a:t>4. Förslagen till motparten*</a:t>
            </a:r>
          </a:p>
          <a:p>
            <a:pPr>
              <a:lnSpc>
                <a:spcPct val="150000"/>
              </a:lnSpc>
            </a:pPr>
            <a:r>
              <a:rPr lang="sv-SE" dirty="0">
                <a:latin typeface="Barlow" panose="00000500000000000000" pitchFamily="50" charset="0"/>
                <a:cs typeface="Arial" panose="020B0604020202020204" pitchFamily="34" charset="0"/>
              </a:rPr>
              <a:t>5. Förhandlingarna startar*</a:t>
            </a:r>
          </a:p>
          <a:p>
            <a:pPr>
              <a:lnSpc>
                <a:spcPct val="150000"/>
              </a:lnSpc>
            </a:pPr>
            <a:r>
              <a:rPr lang="sv-SE" dirty="0">
                <a:latin typeface="Barlow" panose="00000500000000000000" pitchFamily="50" charset="0"/>
                <a:cs typeface="Arial" panose="020B0604020202020204" pitchFamily="34" charset="0"/>
              </a:rPr>
              <a:t>6. Nytt avtal klart</a:t>
            </a:r>
          </a:p>
          <a:p>
            <a:endParaRPr lang="sv-SE" dirty="0">
              <a:latin typeface="Klavika Regular" panose="02000000000000000000" pitchFamily="50" charset="0"/>
              <a:cs typeface="Arial" panose="020B0604020202020204" pitchFamily="34" charset="0"/>
            </a:endParaRPr>
          </a:p>
        </p:txBody>
      </p:sp>
      <p:cxnSp>
        <p:nvCxnSpPr>
          <p:cNvPr id="8" name="Rak koppling 7"/>
          <p:cNvCxnSpPr/>
          <p:nvPr/>
        </p:nvCxnSpPr>
        <p:spPr>
          <a:xfrm>
            <a:off x="7525512" y="2002536"/>
            <a:ext cx="18288" cy="3602736"/>
          </a:xfrm>
          <a:prstGeom prst="line">
            <a:avLst/>
          </a:prstGeom>
          <a:ln w="12700">
            <a:solidFill>
              <a:srgbClr val="1C320A"/>
            </a:solidFill>
          </a:ln>
        </p:spPr>
        <p:style>
          <a:lnRef idx="1">
            <a:schemeClr val="accent1"/>
          </a:lnRef>
          <a:fillRef idx="0">
            <a:schemeClr val="accent1"/>
          </a:fillRef>
          <a:effectRef idx="0">
            <a:schemeClr val="accent1"/>
          </a:effectRef>
          <a:fontRef idx="minor">
            <a:schemeClr val="tx1"/>
          </a:fontRef>
        </p:style>
      </p:cxnSp>
      <p:sp>
        <p:nvSpPr>
          <p:cNvPr id="7" name="Rektangel 15">
            <a:extLst>
              <a:ext uri="{FF2B5EF4-FFF2-40B4-BE49-F238E27FC236}">
                <a16:creationId xmlns:a16="http://schemas.microsoft.com/office/drawing/2014/main" id="{3913D152-FBD4-9971-6AF0-F00F56092D8B}"/>
              </a:ext>
            </a:extLst>
          </p:cNvPr>
          <p:cNvSpPr/>
          <p:nvPr/>
        </p:nvSpPr>
        <p:spPr>
          <a:xfrm>
            <a:off x="0" y="5905663"/>
            <a:ext cx="12293600" cy="952338"/>
          </a:xfrm>
          <a:custGeom>
            <a:avLst/>
            <a:gdLst>
              <a:gd name="connsiteX0" fmla="*/ 0 w 12242902"/>
              <a:gd name="connsiteY0" fmla="*/ 0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0 h 1820606"/>
              <a:gd name="connsiteX0" fmla="*/ 0 w 12242902"/>
              <a:gd name="connsiteY0" fmla="*/ 501041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01041 h 1820606"/>
              <a:gd name="connsiteX0" fmla="*/ 0 w 12242902"/>
              <a:gd name="connsiteY0" fmla="*/ 864296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864296 h 1820606"/>
              <a:gd name="connsiteX0" fmla="*/ 0 w 12242902"/>
              <a:gd name="connsiteY0" fmla="*/ 588723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88723 h 1820606"/>
              <a:gd name="connsiteX0" fmla="*/ 0 w 12242902"/>
              <a:gd name="connsiteY0" fmla="*/ 514382 h 1746265"/>
              <a:gd name="connsiteX1" fmla="*/ 12235468 w 12242902"/>
              <a:gd name="connsiteY1" fmla="*/ 0 h 1746265"/>
              <a:gd name="connsiteX2" fmla="*/ 12242902 w 12242902"/>
              <a:gd name="connsiteY2" fmla="*/ 1746265 h 1746265"/>
              <a:gd name="connsiteX3" fmla="*/ 0 w 12242902"/>
              <a:gd name="connsiteY3" fmla="*/ 1746265 h 1746265"/>
              <a:gd name="connsiteX4" fmla="*/ 0 w 12242902"/>
              <a:gd name="connsiteY4" fmla="*/ 514382 h 17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2902" h="1746265">
                <a:moveTo>
                  <a:pt x="0" y="514382"/>
                </a:moveTo>
                <a:lnTo>
                  <a:pt x="12235468" y="0"/>
                </a:lnTo>
                <a:lnTo>
                  <a:pt x="12242902" y="1746265"/>
                </a:lnTo>
                <a:lnTo>
                  <a:pt x="0" y="1746265"/>
                </a:lnTo>
                <a:lnTo>
                  <a:pt x="0" y="514382"/>
                </a:lnTo>
                <a:close/>
              </a:path>
            </a:pathLst>
          </a:custGeom>
          <a:solidFill>
            <a:srgbClr val="0035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63" dirty="0"/>
              <a:t>       </a:t>
            </a:r>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9101" y="2030711"/>
            <a:ext cx="3175000" cy="3170344"/>
          </a:xfrm>
          <a:prstGeom prst="rect">
            <a:avLst/>
          </a:prstGeom>
        </p:spPr>
      </p:pic>
    </p:spTree>
    <p:extLst>
      <p:ext uri="{BB962C8B-B14F-4D97-AF65-F5344CB8AC3E}">
        <p14:creationId xmlns:p14="http://schemas.microsoft.com/office/powerpoint/2010/main" val="2561349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stretch>
            <a:fillRect/>
          </a:stretch>
        </p:blipFill>
        <p:spPr>
          <a:xfrm>
            <a:off x="0" y="0"/>
            <a:ext cx="12192000" cy="7215238"/>
          </a:xfrm>
          <a:prstGeom prst="rect">
            <a:avLst/>
          </a:prstGeom>
        </p:spPr>
      </p:pic>
      <p:sp>
        <p:nvSpPr>
          <p:cNvPr id="2" name="textruta 1"/>
          <p:cNvSpPr txBox="1"/>
          <p:nvPr/>
        </p:nvSpPr>
        <p:spPr>
          <a:xfrm>
            <a:off x="334478" y="558608"/>
            <a:ext cx="7197538" cy="1323439"/>
          </a:xfrm>
          <a:prstGeom prst="rect">
            <a:avLst/>
          </a:prstGeom>
          <a:solidFill>
            <a:srgbClr val="1C320A">
              <a:alpha val="69804"/>
            </a:srgbClr>
          </a:solidFill>
        </p:spPr>
        <p:txBody>
          <a:bodyPr wrap="square" rtlCol="0">
            <a:spAutoFit/>
          </a:bodyPr>
          <a:lstStyle/>
          <a:p>
            <a:r>
              <a:rPr lang="sv-SE" sz="4000" dirty="0">
                <a:solidFill>
                  <a:schemeClr val="bg1"/>
                </a:solidFill>
                <a:latin typeface="GS Grotezk Condensed" pitchFamily="50" charset="0"/>
                <a:ea typeface="GS Grotezk Condensed" pitchFamily="50" charset="0"/>
                <a:cs typeface="Arial" panose="020B0604020202020204" pitchFamily="34" charset="0"/>
              </a:rPr>
              <a:t>Ska du sommarjobba, ha koll på detta!</a:t>
            </a:r>
          </a:p>
        </p:txBody>
      </p:sp>
      <p:sp>
        <p:nvSpPr>
          <p:cNvPr id="7" name="textruta 6">
            <a:extLst>
              <a:ext uri="{FF2B5EF4-FFF2-40B4-BE49-F238E27FC236}">
                <a16:creationId xmlns:a16="http://schemas.microsoft.com/office/drawing/2014/main" id="{7AAABFB8-6593-C18E-A706-1F9BCC3541A7}"/>
              </a:ext>
            </a:extLst>
          </p:cNvPr>
          <p:cNvSpPr txBox="1"/>
          <p:nvPr/>
        </p:nvSpPr>
        <p:spPr>
          <a:xfrm>
            <a:off x="334476" y="2297005"/>
            <a:ext cx="7197539" cy="4401205"/>
          </a:xfrm>
          <a:prstGeom prst="rect">
            <a:avLst/>
          </a:prstGeom>
          <a:solidFill>
            <a:srgbClr val="1C320A">
              <a:alpha val="69804"/>
            </a:srgbClr>
          </a:solidFill>
        </p:spPr>
        <p:txBody>
          <a:bodyPr wrap="square" rtlCol="0">
            <a:spAutoFit/>
          </a:bodyPr>
          <a:lstStyle/>
          <a:p>
            <a:r>
              <a:rPr lang="sv-SE" sz="2000" dirty="0">
                <a:solidFill>
                  <a:schemeClr val="bg1"/>
                </a:solidFill>
                <a:latin typeface="Barlow" panose="00000500000000000000" pitchFamily="50" charset="0"/>
                <a:ea typeface="GS Grotezk Condensed" pitchFamily="50" charset="0"/>
              </a:rPr>
              <a:t>Regnavtal: ”Är det fint väder får du jobba, regnar det får du stanna hemma” </a:t>
            </a:r>
            <a:r>
              <a:rPr lang="sv-SE" sz="2000" b="1" dirty="0">
                <a:solidFill>
                  <a:schemeClr val="bg1"/>
                </a:solidFill>
                <a:latin typeface="Barlow" panose="00000500000000000000" pitchFamily="50" charset="0"/>
                <a:ea typeface="GS Grotezk Condensed" pitchFamily="50" charset="0"/>
              </a:rPr>
              <a:t>NEJ!</a:t>
            </a:r>
          </a:p>
          <a:p>
            <a:endParaRPr lang="sv-SE" sz="2000" b="1" dirty="0">
              <a:solidFill>
                <a:schemeClr val="bg1"/>
              </a:solidFill>
              <a:latin typeface="Barlow" panose="00000500000000000000" pitchFamily="50" charset="0"/>
              <a:ea typeface="GS Grotezk Condensed" pitchFamily="50" charset="0"/>
            </a:endParaRPr>
          </a:p>
          <a:p>
            <a:r>
              <a:rPr lang="sv-SE" sz="2000" dirty="0">
                <a:solidFill>
                  <a:schemeClr val="bg1"/>
                </a:solidFill>
                <a:latin typeface="Barlow" panose="00000500000000000000" pitchFamily="50" charset="0"/>
                <a:ea typeface="GS Grotezk Condensed" pitchFamily="50" charset="0"/>
              </a:rPr>
              <a:t>Du har rätt till lön enligt schema och det ni har kommit överens om, oavsett väder! </a:t>
            </a:r>
          </a:p>
          <a:p>
            <a:endParaRPr lang="sv-SE" sz="2000" b="1" dirty="0">
              <a:solidFill>
                <a:schemeClr val="bg1"/>
              </a:solidFill>
              <a:latin typeface="Barlow" panose="00000500000000000000" pitchFamily="50" charset="0"/>
              <a:ea typeface="GS Grotezk Condensed" pitchFamily="50" charset="0"/>
            </a:endParaRPr>
          </a:p>
          <a:p>
            <a:r>
              <a:rPr lang="sv-SE" sz="2000" dirty="0">
                <a:solidFill>
                  <a:schemeClr val="bg1"/>
                </a:solidFill>
                <a:latin typeface="Barlow" panose="00000500000000000000" pitchFamily="50" charset="0"/>
                <a:ea typeface="GS Grotezk Condensed" pitchFamily="50" charset="0"/>
              </a:rPr>
              <a:t>Lön och anställningsbevis.</a:t>
            </a:r>
          </a:p>
          <a:p>
            <a:endParaRPr lang="sv-SE" sz="2000" dirty="0">
              <a:solidFill>
                <a:schemeClr val="bg1"/>
              </a:solidFill>
              <a:latin typeface="Barlow" panose="00000500000000000000" pitchFamily="50" charset="0"/>
              <a:ea typeface="GS Grotezk Condensed" pitchFamily="50" charset="0"/>
            </a:endParaRPr>
          </a:p>
          <a:p>
            <a:r>
              <a:rPr lang="sv-SE" sz="2000" dirty="0">
                <a:solidFill>
                  <a:schemeClr val="bg1"/>
                </a:solidFill>
                <a:latin typeface="Barlow" panose="00000500000000000000" pitchFamily="50" charset="0"/>
                <a:ea typeface="GS Grotezk Condensed" pitchFamily="50" charset="0"/>
              </a:rPr>
              <a:t>LO kampanjar varje år och är ute på många arbetsplatser för att kontrollera att sommarjobbarna har det bra på jobbet. </a:t>
            </a:r>
          </a:p>
          <a:p>
            <a:endParaRPr lang="sv-SE" sz="2000" dirty="0">
              <a:solidFill>
                <a:schemeClr val="bg1"/>
              </a:solidFill>
              <a:latin typeface="Barlow" panose="00000500000000000000" pitchFamily="50" charset="0"/>
              <a:ea typeface="GS Grotezk Condensed" pitchFamily="50" charset="0"/>
            </a:endParaRPr>
          </a:p>
          <a:p>
            <a:r>
              <a:rPr lang="sv-SE" sz="2000" dirty="0">
                <a:solidFill>
                  <a:schemeClr val="bg1"/>
                </a:solidFill>
                <a:latin typeface="Barlow" panose="00000500000000000000" pitchFamily="50" charset="0"/>
                <a:ea typeface="GS Grotezk Condensed" pitchFamily="50" charset="0"/>
              </a:rPr>
              <a:t>Provjobba aldrig gratis!</a:t>
            </a:r>
          </a:p>
          <a:p>
            <a:endParaRPr lang="sv-SE" sz="2000" dirty="0">
              <a:solidFill>
                <a:schemeClr val="bg1"/>
              </a:solidFill>
              <a:latin typeface="Barlow" panose="00000500000000000000" pitchFamily="50" charset="0"/>
              <a:ea typeface="GS Grotezk Condensed" pitchFamily="50" charset="0"/>
            </a:endParaRPr>
          </a:p>
          <a:p>
            <a:r>
              <a:rPr lang="sv-SE" sz="2000" dirty="0">
                <a:solidFill>
                  <a:schemeClr val="bg1"/>
                </a:solidFill>
                <a:latin typeface="Barlow" panose="00000500000000000000" pitchFamily="50" charset="0"/>
                <a:ea typeface="GS Grotezk Condensed" pitchFamily="50" charset="0"/>
              </a:rPr>
              <a:t>Under 18 år, vad gäller?</a:t>
            </a:r>
          </a:p>
        </p:txBody>
      </p:sp>
      <p:sp>
        <p:nvSpPr>
          <p:cNvPr id="8" name="textruta 7">
            <a:extLst>
              <a:ext uri="{FF2B5EF4-FFF2-40B4-BE49-F238E27FC236}">
                <a16:creationId xmlns:a16="http://schemas.microsoft.com/office/drawing/2014/main" id="{37655E21-B676-9028-732E-9B13A636C12C}"/>
              </a:ext>
            </a:extLst>
          </p:cNvPr>
          <p:cNvSpPr txBox="1"/>
          <p:nvPr/>
        </p:nvSpPr>
        <p:spPr>
          <a:xfrm>
            <a:off x="5797296" y="1643250"/>
            <a:ext cx="3910247" cy="369332"/>
          </a:xfrm>
          <a:prstGeom prst="rect">
            <a:avLst/>
          </a:prstGeom>
          <a:noFill/>
        </p:spPr>
        <p:txBody>
          <a:bodyPr wrap="square" rtlCol="0">
            <a:spAutoFit/>
          </a:bodyPr>
          <a:lstStyle/>
          <a:p>
            <a:endParaRPr lang="sv-SE" dirty="0">
              <a:solidFill>
                <a:schemeClr val="bg1"/>
              </a:solidFill>
              <a:latin typeface="Klavika Regular" panose="02000000000000000000" pitchFamily="50" charset="0"/>
            </a:endParaRPr>
          </a:p>
        </p:txBody>
      </p:sp>
      <p:sp>
        <p:nvSpPr>
          <p:cNvPr id="9" name="textruta 8">
            <a:extLst>
              <a:ext uri="{FF2B5EF4-FFF2-40B4-BE49-F238E27FC236}">
                <a16:creationId xmlns:a16="http://schemas.microsoft.com/office/drawing/2014/main" id="{B4BD071A-5D7C-4313-01BD-0ECF6C2BAC6A}"/>
              </a:ext>
            </a:extLst>
          </p:cNvPr>
          <p:cNvSpPr txBox="1"/>
          <p:nvPr/>
        </p:nvSpPr>
        <p:spPr>
          <a:xfrm>
            <a:off x="5711953" y="2112339"/>
            <a:ext cx="3736509" cy="369332"/>
          </a:xfrm>
          <a:prstGeom prst="rect">
            <a:avLst/>
          </a:prstGeom>
          <a:noFill/>
        </p:spPr>
        <p:txBody>
          <a:bodyPr wrap="square" rtlCol="0">
            <a:spAutoFit/>
          </a:bodyPr>
          <a:lstStyle/>
          <a:p>
            <a:endParaRPr lang="sv-SE" dirty="0">
              <a:solidFill>
                <a:schemeClr val="bg1"/>
              </a:solidFill>
              <a:latin typeface="Klavika Regular" panose="02000000000000000000" pitchFamily="50" charset="0"/>
            </a:endParaRPr>
          </a:p>
        </p:txBody>
      </p:sp>
      <p:sp>
        <p:nvSpPr>
          <p:cNvPr id="11" name="textruta 10">
            <a:extLst>
              <a:ext uri="{FF2B5EF4-FFF2-40B4-BE49-F238E27FC236}">
                <a16:creationId xmlns:a16="http://schemas.microsoft.com/office/drawing/2014/main" id="{BCDB0CDF-98C9-F0DC-07C9-412547F6E8A2}"/>
              </a:ext>
            </a:extLst>
          </p:cNvPr>
          <p:cNvSpPr txBox="1"/>
          <p:nvPr/>
        </p:nvSpPr>
        <p:spPr>
          <a:xfrm>
            <a:off x="5711953" y="4142637"/>
            <a:ext cx="3736509" cy="369332"/>
          </a:xfrm>
          <a:prstGeom prst="rect">
            <a:avLst/>
          </a:prstGeom>
          <a:noFill/>
        </p:spPr>
        <p:txBody>
          <a:bodyPr wrap="square" rtlCol="0">
            <a:spAutoFit/>
          </a:bodyPr>
          <a:lstStyle/>
          <a:p>
            <a:pPr marL="285750" indent="-285750">
              <a:buFont typeface="Arial" panose="020B0604020202020204" pitchFamily="34" charset="0"/>
              <a:buChar char="•"/>
            </a:pPr>
            <a:endParaRPr lang="sv-SE" dirty="0">
              <a:solidFill>
                <a:schemeClr val="bg1"/>
              </a:solidFill>
            </a:endParaRPr>
          </a:p>
        </p:txBody>
      </p:sp>
      <p:pic>
        <p:nvPicPr>
          <p:cNvPr id="10" name="Bildobjekt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700" y="74037"/>
            <a:ext cx="1569213" cy="1569213"/>
          </a:xfrm>
          <a:prstGeom prst="rect">
            <a:avLst/>
          </a:prstGeom>
        </p:spPr>
      </p:pic>
    </p:spTree>
    <p:extLst>
      <p:ext uri="{BB962C8B-B14F-4D97-AF65-F5344CB8AC3E}">
        <p14:creationId xmlns:p14="http://schemas.microsoft.com/office/powerpoint/2010/main" val="2088516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EF3"/>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991680" y="722377"/>
            <a:ext cx="10515600" cy="694943"/>
          </a:xfrm>
        </p:spPr>
        <p:txBody>
          <a:bodyPr>
            <a:normAutofit fontScale="90000"/>
          </a:bodyPr>
          <a:lstStyle/>
          <a:p>
            <a:r>
              <a:rPr lang="sv-SE" dirty="0">
                <a:solidFill>
                  <a:srgbClr val="1C320A"/>
                </a:solidFill>
                <a:latin typeface="GS Grotezk Condensed" pitchFamily="50" charset="0"/>
                <a:ea typeface="GS Grotezk Condensed" pitchFamily="50" charset="0"/>
              </a:rPr>
              <a:t>Anställningsformer</a:t>
            </a:r>
            <a:br>
              <a:rPr lang="sv-SE" dirty="0"/>
            </a:br>
            <a:endParaRPr lang="sv-SE" dirty="0"/>
          </a:p>
        </p:txBody>
      </p:sp>
      <p:sp>
        <p:nvSpPr>
          <p:cNvPr id="3" name="Platshållare för innehåll 2"/>
          <p:cNvSpPr>
            <a:spLocks noGrp="1"/>
          </p:cNvSpPr>
          <p:nvPr>
            <p:ph idx="1"/>
          </p:nvPr>
        </p:nvSpPr>
        <p:spPr>
          <a:xfrm>
            <a:off x="1055688" y="2008505"/>
            <a:ext cx="10515600" cy="4351338"/>
          </a:xfrm>
        </p:spPr>
        <p:txBody>
          <a:bodyPr/>
          <a:lstStyle/>
          <a:p>
            <a:r>
              <a:rPr lang="sv-SE" sz="2000" dirty="0">
                <a:latin typeface="GS Grotezk Condensed" pitchFamily="50" charset="0"/>
                <a:ea typeface="GS Grotezk Condensed" pitchFamily="50" charset="0"/>
              </a:rPr>
              <a:t>Tillsvidare</a:t>
            </a:r>
          </a:p>
          <a:p>
            <a:r>
              <a:rPr lang="sv-SE" sz="2000" dirty="0">
                <a:latin typeface="GS Grotezk Condensed" pitchFamily="50" charset="0"/>
                <a:ea typeface="GS Grotezk Condensed" pitchFamily="50" charset="0"/>
              </a:rPr>
              <a:t>Provanställning, det är aldrig okej att provjobba gratis. </a:t>
            </a:r>
          </a:p>
          <a:p>
            <a:r>
              <a:rPr lang="sv-SE" sz="2000" dirty="0">
                <a:latin typeface="GS Grotezk Condensed" pitchFamily="50" charset="0"/>
                <a:ea typeface="GS Grotezk Condensed" pitchFamily="50" charset="0"/>
              </a:rPr>
              <a:t>Visstid</a:t>
            </a:r>
          </a:p>
          <a:p>
            <a:r>
              <a:rPr lang="sv-SE" sz="2000" dirty="0">
                <a:latin typeface="GS Grotezk Condensed" pitchFamily="50" charset="0"/>
                <a:ea typeface="GS Grotezk Condensed" pitchFamily="50" charset="0"/>
              </a:rPr>
              <a:t>Vikariat</a:t>
            </a:r>
          </a:p>
          <a:p>
            <a:r>
              <a:rPr lang="sv-SE" sz="2000" dirty="0">
                <a:latin typeface="GS Grotezk Condensed" pitchFamily="50" charset="0"/>
                <a:ea typeface="GS Grotezk Condensed" pitchFamily="50" charset="0"/>
              </a:rPr>
              <a:t>Säsongsanställning</a:t>
            </a:r>
          </a:p>
          <a:p>
            <a:pPr marL="0" indent="0">
              <a:buNone/>
            </a:pPr>
            <a:endParaRPr lang="sv-SE" dirty="0"/>
          </a:p>
        </p:txBody>
      </p:sp>
      <p:pic>
        <p:nvPicPr>
          <p:cNvPr id="6" name="Bildobjekt 5"/>
          <p:cNvPicPr>
            <a:picLocks noChangeAspect="1"/>
          </p:cNvPicPr>
          <p:nvPr/>
        </p:nvPicPr>
        <p:blipFill>
          <a:blip r:embed="rId3"/>
          <a:stretch>
            <a:fillRect/>
          </a:stretch>
        </p:blipFill>
        <p:spPr>
          <a:xfrm>
            <a:off x="7534654" y="2008505"/>
            <a:ext cx="30483" cy="3615241"/>
          </a:xfrm>
          <a:prstGeom prst="rect">
            <a:avLst/>
          </a:prstGeom>
        </p:spPr>
      </p:pic>
      <p:sp>
        <p:nvSpPr>
          <p:cNvPr id="7" name="Rektangel 15">
            <a:extLst>
              <a:ext uri="{FF2B5EF4-FFF2-40B4-BE49-F238E27FC236}">
                <a16:creationId xmlns:a16="http://schemas.microsoft.com/office/drawing/2014/main" id="{3913D152-FBD4-9971-6AF0-F00F56092D8B}"/>
              </a:ext>
            </a:extLst>
          </p:cNvPr>
          <p:cNvSpPr/>
          <p:nvPr/>
        </p:nvSpPr>
        <p:spPr>
          <a:xfrm>
            <a:off x="0" y="5905663"/>
            <a:ext cx="12293600" cy="952338"/>
          </a:xfrm>
          <a:custGeom>
            <a:avLst/>
            <a:gdLst>
              <a:gd name="connsiteX0" fmla="*/ 0 w 12242902"/>
              <a:gd name="connsiteY0" fmla="*/ 0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0 h 1820606"/>
              <a:gd name="connsiteX0" fmla="*/ 0 w 12242902"/>
              <a:gd name="connsiteY0" fmla="*/ 501041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01041 h 1820606"/>
              <a:gd name="connsiteX0" fmla="*/ 0 w 12242902"/>
              <a:gd name="connsiteY0" fmla="*/ 864296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864296 h 1820606"/>
              <a:gd name="connsiteX0" fmla="*/ 0 w 12242902"/>
              <a:gd name="connsiteY0" fmla="*/ 588723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88723 h 1820606"/>
              <a:gd name="connsiteX0" fmla="*/ 0 w 12242902"/>
              <a:gd name="connsiteY0" fmla="*/ 514382 h 1746265"/>
              <a:gd name="connsiteX1" fmla="*/ 12235468 w 12242902"/>
              <a:gd name="connsiteY1" fmla="*/ 0 h 1746265"/>
              <a:gd name="connsiteX2" fmla="*/ 12242902 w 12242902"/>
              <a:gd name="connsiteY2" fmla="*/ 1746265 h 1746265"/>
              <a:gd name="connsiteX3" fmla="*/ 0 w 12242902"/>
              <a:gd name="connsiteY3" fmla="*/ 1746265 h 1746265"/>
              <a:gd name="connsiteX4" fmla="*/ 0 w 12242902"/>
              <a:gd name="connsiteY4" fmla="*/ 514382 h 17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2902" h="1746265">
                <a:moveTo>
                  <a:pt x="0" y="514382"/>
                </a:moveTo>
                <a:lnTo>
                  <a:pt x="12235468" y="0"/>
                </a:lnTo>
                <a:lnTo>
                  <a:pt x="12242902" y="1746265"/>
                </a:lnTo>
                <a:lnTo>
                  <a:pt x="0" y="1746265"/>
                </a:lnTo>
                <a:lnTo>
                  <a:pt x="0" y="514382"/>
                </a:lnTo>
                <a:close/>
              </a:path>
            </a:pathLst>
          </a:custGeom>
          <a:solidFill>
            <a:srgbClr val="0035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63" dirty="0"/>
              <a:t>       </a:t>
            </a:r>
          </a:p>
        </p:txBody>
      </p:sp>
      <p:pic>
        <p:nvPicPr>
          <p:cNvPr id="4" name="Bildobjekt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00761">
            <a:off x="8780220" y="4045454"/>
            <a:ext cx="2890859" cy="2886620"/>
          </a:xfrm>
          <a:prstGeom prst="rect">
            <a:avLst/>
          </a:prstGeom>
        </p:spPr>
      </p:pic>
    </p:spTree>
    <p:extLst>
      <p:ext uri="{BB962C8B-B14F-4D97-AF65-F5344CB8AC3E}">
        <p14:creationId xmlns:p14="http://schemas.microsoft.com/office/powerpoint/2010/main" val="3646292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EF3"/>
        </a:solidFill>
        <a:effectLst/>
      </p:bgPr>
    </p:bg>
    <p:spTree>
      <p:nvGrpSpPr>
        <p:cNvPr id="1" name=""/>
        <p:cNvGrpSpPr/>
        <p:nvPr/>
      </p:nvGrpSpPr>
      <p:grpSpPr>
        <a:xfrm>
          <a:off x="0" y="0"/>
          <a:ext cx="0" cy="0"/>
          <a:chOff x="0" y="0"/>
          <a:chExt cx="0" cy="0"/>
        </a:xfrm>
      </p:grpSpPr>
      <p:sp>
        <p:nvSpPr>
          <p:cNvPr id="2" name="textruta 1"/>
          <p:cNvSpPr txBox="1"/>
          <p:nvPr/>
        </p:nvSpPr>
        <p:spPr>
          <a:xfrm>
            <a:off x="1055689" y="536959"/>
            <a:ext cx="6478967" cy="707886"/>
          </a:xfrm>
          <a:prstGeom prst="rect">
            <a:avLst/>
          </a:prstGeom>
          <a:noFill/>
        </p:spPr>
        <p:txBody>
          <a:bodyPr wrap="square" rtlCol="0">
            <a:spAutoFit/>
          </a:bodyPr>
          <a:lstStyle/>
          <a:p>
            <a:r>
              <a:rPr lang="sv-SE" sz="4000" b="1" dirty="0">
                <a:solidFill>
                  <a:srgbClr val="1C320A"/>
                </a:solidFill>
                <a:latin typeface="GS Grotezk Condensed" pitchFamily="50" charset="0"/>
                <a:ea typeface="GS Grotezk Condensed" pitchFamily="50" charset="0"/>
                <a:cs typeface="Arial" panose="020B0604020202020204" pitchFamily="34" charset="0"/>
              </a:rPr>
              <a:t>Vilka är vi?</a:t>
            </a:r>
          </a:p>
        </p:txBody>
      </p:sp>
      <p:sp>
        <p:nvSpPr>
          <p:cNvPr id="6" name="Rektangel 5"/>
          <p:cNvSpPr/>
          <p:nvPr/>
        </p:nvSpPr>
        <p:spPr>
          <a:xfrm>
            <a:off x="1224516" y="1732920"/>
            <a:ext cx="2607590" cy="34227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5016" y="1969782"/>
            <a:ext cx="1336686" cy="1619446"/>
          </a:xfrm>
          <a:prstGeom prst="rect">
            <a:avLst/>
          </a:prstGeom>
        </p:spPr>
      </p:pic>
      <p:sp>
        <p:nvSpPr>
          <p:cNvPr id="8" name="textruta 7"/>
          <p:cNvSpPr txBox="1"/>
          <p:nvPr/>
        </p:nvSpPr>
        <p:spPr>
          <a:xfrm>
            <a:off x="1402709" y="3680792"/>
            <a:ext cx="2355743" cy="276999"/>
          </a:xfrm>
          <a:prstGeom prst="rect">
            <a:avLst/>
          </a:prstGeom>
          <a:noFill/>
        </p:spPr>
        <p:txBody>
          <a:bodyPr wrap="square" rtlCol="0">
            <a:spAutoFit/>
          </a:bodyPr>
          <a:lstStyle/>
          <a:p>
            <a:r>
              <a:rPr lang="sv-SE" sz="1200" b="1" dirty="0">
                <a:latin typeface="Georgia" panose="02040502050405020303" pitchFamily="18" charset="0"/>
              </a:rPr>
              <a:t>Julius Petzäll </a:t>
            </a:r>
            <a:r>
              <a:rPr lang="sv-SE" sz="1200" b="1" dirty="0" err="1">
                <a:latin typeface="Georgia" panose="02040502050405020303" pitchFamily="18" charset="0"/>
              </a:rPr>
              <a:t>Mendonca</a:t>
            </a:r>
            <a:endParaRPr lang="sv-SE" sz="1200" b="1" dirty="0">
              <a:latin typeface="Georgia" panose="02040502050405020303" pitchFamily="18" charset="0"/>
            </a:endParaRPr>
          </a:p>
        </p:txBody>
      </p:sp>
      <p:sp>
        <p:nvSpPr>
          <p:cNvPr id="9" name="textruta 8"/>
          <p:cNvSpPr txBox="1"/>
          <p:nvPr/>
        </p:nvSpPr>
        <p:spPr>
          <a:xfrm>
            <a:off x="1402710" y="3973445"/>
            <a:ext cx="2355743" cy="307777"/>
          </a:xfrm>
          <a:prstGeom prst="rect">
            <a:avLst/>
          </a:prstGeom>
          <a:noFill/>
        </p:spPr>
        <p:txBody>
          <a:bodyPr wrap="square" rtlCol="0">
            <a:spAutoFit/>
          </a:bodyPr>
          <a:lstStyle/>
          <a:p>
            <a:r>
              <a:rPr lang="sv-SE" sz="1400" dirty="0">
                <a:latin typeface="Georgia" panose="02040502050405020303" pitchFamily="18" charset="0"/>
              </a:rPr>
              <a:t>Sågverksarbetare</a:t>
            </a:r>
          </a:p>
        </p:txBody>
      </p:sp>
      <p:sp>
        <p:nvSpPr>
          <p:cNvPr id="10" name="textruta 9"/>
          <p:cNvSpPr txBox="1"/>
          <p:nvPr/>
        </p:nvSpPr>
        <p:spPr>
          <a:xfrm>
            <a:off x="1402710" y="4562227"/>
            <a:ext cx="2355743" cy="523220"/>
          </a:xfrm>
          <a:prstGeom prst="rect">
            <a:avLst/>
          </a:prstGeom>
          <a:noFill/>
        </p:spPr>
        <p:txBody>
          <a:bodyPr wrap="square" rtlCol="0">
            <a:spAutoFit/>
          </a:bodyPr>
          <a:lstStyle/>
          <a:p>
            <a:r>
              <a:rPr lang="sv-SE" sz="1400" dirty="0">
                <a:latin typeface="Georgia" panose="02040502050405020303" pitchFamily="18" charset="0"/>
              </a:rPr>
              <a:t>Förtroendevald, skolinformatör</a:t>
            </a:r>
          </a:p>
        </p:txBody>
      </p:sp>
      <p:pic>
        <p:nvPicPr>
          <p:cNvPr id="26" name="Bildobjekt 25"/>
          <p:cNvPicPr>
            <a:picLocks noChangeAspect="1"/>
          </p:cNvPicPr>
          <p:nvPr/>
        </p:nvPicPr>
        <p:blipFill>
          <a:blip r:embed="rId4"/>
          <a:stretch>
            <a:fillRect/>
          </a:stretch>
        </p:blipFill>
        <p:spPr>
          <a:xfrm>
            <a:off x="4482606" y="1717219"/>
            <a:ext cx="2621507" cy="3438442"/>
          </a:xfrm>
          <a:prstGeom prst="rect">
            <a:avLst/>
          </a:prstGeom>
        </p:spPr>
      </p:pic>
      <p:pic>
        <p:nvPicPr>
          <p:cNvPr id="27" name="Bildobjekt 26"/>
          <p:cNvPicPr>
            <a:picLocks noChangeAspect="1"/>
          </p:cNvPicPr>
          <p:nvPr/>
        </p:nvPicPr>
        <p:blipFill>
          <a:blip r:embed="rId4"/>
          <a:stretch>
            <a:fillRect/>
          </a:stretch>
        </p:blipFill>
        <p:spPr>
          <a:xfrm>
            <a:off x="7811910" y="1717219"/>
            <a:ext cx="2621507" cy="3438442"/>
          </a:xfrm>
          <a:prstGeom prst="rect">
            <a:avLst/>
          </a:prstGeom>
        </p:spPr>
      </p:pic>
      <p:sp>
        <p:nvSpPr>
          <p:cNvPr id="11" name="Rektangel 15">
            <a:extLst>
              <a:ext uri="{FF2B5EF4-FFF2-40B4-BE49-F238E27FC236}">
                <a16:creationId xmlns:a16="http://schemas.microsoft.com/office/drawing/2014/main" id="{3913D152-FBD4-9971-6AF0-F00F56092D8B}"/>
              </a:ext>
            </a:extLst>
          </p:cNvPr>
          <p:cNvSpPr/>
          <p:nvPr/>
        </p:nvSpPr>
        <p:spPr>
          <a:xfrm>
            <a:off x="0" y="5905663"/>
            <a:ext cx="12293600" cy="952338"/>
          </a:xfrm>
          <a:custGeom>
            <a:avLst/>
            <a:gdLst>
              <a:gd name="connsiteX0" fmla="*/ 0 w 12242902"/>
              <a:gd name="connsiteY0" fmla="*/ 0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0 h 1820606"/>
              <a:gd name="connsiteX0" fmla="*/ 0 w 12242902"/>
              <a:gd name="connsiteY0" fmla="*/ 501041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01041 h 1820606"/>
              <a:gd name="connsiteX0" fmla="*/ 0 w 12242902"/>
              <a:gd name="connsiteY0" fmla="*/ 864296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864296 h 1820606"/>
              <a:gd name="connsiteX0" fmla="*/ 0 w 12242902"/>
              <a:gd name="connsiteY0" fmla="*/ 588723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88723 h 1820606"/>
              <a:gd name="connsiteX0" fmla="*/ 0 w 12242902"/>
              <a:gd name="connsiteY0" fmla="*/ 514382 h 1746265"/>
              <a:gd name="connsiteX1" fmla="*/ 12235468 w 12242902"/>
              <a:gd name="connsiteY1" fmla="*/ 0 h 1746265"/>
              <a:gd name="connsiteX2" fmla="*/ 12242902 w 12242902"/>
              <a:gd name="connsiteY2" fmla="*/ 1746265 h 1746265"/>
              <a:gd name="connsiteX3" fmla="*/ 0 w 12242902"/>
              <a:gd name="connsiteY3" fmla="*/ 1746265 h 1746265"/>
              <a:gd name="connsiteX4" fmla="*/ 0 w 12242902"/>
              <a:gd name="connsiteY4" fmla="*/ 514382 h 17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2902" h="1746265">
                <a:moveTo>
                  <a:pt x="0" y="514382"/>
                </a:moveTo>
                <a:lnTo>
                  <a:pt x="12235468" y="0"/>
                </a:lnTo>
                <a:lnTo>
                  <a:pt x="12242902" y="1746265"/>
                </a:lnTo>
                <a:lnTo>
                  <a:pt x="0" y="1746265"/>
                </a:lnTo>
                <a:lnTo>
                  <a:pt x="0" y="514382"/>
                </a:lnTo>
                <a:close/>
              </a:path>
            </a:pathLst>
          </a:custGeom>
          <a:solidFill>
            <a:srgbClr val="273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63" dirty="0"/>
              <a:t>       </a:t>
            </a:r>
          </a:p>
        </p:txBody>
      </p:sp>
    </p:spTree>
    <p:extLst>
      <p:ext uri="{BB962C8B-B14F-4D97-AF65-F5344CB8AC3E}">
        <p14:creationId xmlns:p14="http://schemas.microsoft.com/office/powerpoint/2010/main" val="2385911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rotWithShape="1">
          <a:blip r:embed="rId3"/>
          <a:srcRect t="6298" b="9048"/>
          <a:stretch/>
        </p:blipFill>
        <p:spPr>
          <a:xfrm>
            <a:off x="0" y="0"/>
            <a:ext cx="12192000" cy="6883067"/>
          </a:xfrm>
          <a:prstGeom prst="rect">
            <a:avLst/>
          </a:prstGeom>
        </p:spPr>
      </p:pic>
      <p:pic>
        <p:nvPicPr>
          <p:cNvPr id="7" name="Bildobjekt 4" descr="Bildobjekt 4"/>
          <p:cNvPicPr>
            <a:picLocks noChangeAspect="1"/>
          </p:cNvPicPr>
          <p:nvPr/>
        </p:nvPicPr>
        <p:blipFill>
          <a:blip r:embed="rId4"/>
          <a:srcRect l="1995" t="1410" r="2245" b="1268"/>
          <a:stretch>
            <a:fillRect/>
          </a:stretch>
        </p:blipFill>
        <p:spPr>
          <a:xfrm>
            <a:off x="7558775" y="554645"/>
            <a:ext cx="3691630" cy="5263897"/>
          </a:xfrm>
          <a:prstGeom prst="rect">
            <a:avLst/>
          </a:prstGeom>
          <a:ln>
            <a:solidFill>
              <a:srgbClr val="000000"/>
            </a:solidFill>
            <a:miter/>
          </a:ln>
          <a:effectLst>
            <a:reflection stA="52000" endPos="40000" dir="5400000" sy="-100000" algn="bl" rotWithShape="0"/>
          </a:effectLst>
        </p:spPr>
      </p:pic>
      <p:pic>
        <p:nvPicPr>
          <p:cNvPr id="9" name="Bildobjekt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1218" y="603036"/>
            <a:ext cx="428632" cy="407914"/>
          </a:xfrm>
          <a:prstGeom prst="rect">
            <a:avLst/>
          </a:prstGeom>
        </p:spPr>
      </p:pic>
      <p:sp>
        <p:nvSpPr>
          <p:cNvPr id="6" name="textruta 5"/>
          <p:cNvSpPr txBox="1"/>
          <p:nvPr/>
        </p:nvSpPr>
        <p:spPr>
          <a:xfrm>
            <a:off x="1019920" y="533930"/>
            <a:ext cx="6538855" cy="707886"/>
          </a:xfrm>
          <a:prstGeom prst="rect">
            <a:avLst/>
          </a:prstGeom>
          <a:solidFill>
            <a:srgbClr val="1C320A">
              <a:alpha val="69804"/>
            </a:srgbClr>
          </a:solidFill>
        </p:spPr>
        <p:txBody>
          <a:bodyPr wrap="square" rtlCol="0">
            <a:spAutoFit/>
          </a:bodyPr>
          <a:lstStyle/>
          <a:p>
            <a:r>
              <a:rPr lang="sv-SE" sz="4000" b="1" dirty="0">
                <a:solidFill>
                  <a:schemeClr val="bg1"/>
                </a:solidFill>
                <a:latin typeface="GS Grotezk Condensed" pitchFamily="50" charset="0"/>
                <a:ea typeface="GS Grotezk Condensed" pitchFamily="50" charset="0"/>
                <a:cs typeface="Arial" panose="020B0604020202020204" pitchFamily="34" charset="0"/>
              </a:rPr>
              <a:t>Anställningsbevis</a:t>
            </a:r>
          </a:p>
        </p:txBody>
      </p:sp>
      <p:sp>
        <p:nvSpPr>
          <p:cNvPr id="8" name="Kommentar i oval 7"/>
          <p:cNvSpPr/>
          <p:nvPr/>
        </p:nvSpPr>
        <p:spPr>
          <a:xfrm>
            <a:off x="4261668" y="1678313"/>
            <a:ext cx="3000214" cy="1843234"/>
          </a:xfrm>
          <a:prstGeom prst="wedgeEllipseCallout">
            <a:avLst>
              <a:gd name="adj1" fmla="val -71002"/>
              <a:gd name="adj2" fmla="val 55923"/>
            </a:avLst>
          </a:prstGeom>
          <a:solidFill>
            <a:srgbClr val="1C320A">
              <a:alpha val="69804"/>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textruta 19"/>
          <p:cNvSpPr txBox="1"/>
          <p:nvPr/>
        </p:nvSpPr>
        <p:spPr>
          <a:xfrm>
            <a:off x="4495064" y="1907432"/>
            <a:ext cx="2533421" cy="1384995"/>
          </a:xfrm>
          <a:prstGeom prst="rect">
            <a:avLst/>
          </a:prstGeom>
          <a:noFill/>
        </p:spPr>
        <p:txBody>
          <a:bodyPr wrap="square" rtlCol="0">
            <a:spAutoFit/>
          </a:bodyPr>
          <a:lstStyle/>
          <a:p>
            <a:pPr algn="ctr"/>
            <a:r>
              <a:rPr lang="sv-SE" sz="2800" b="1" dirty="0">
                <a:solidFill>
                  <a:schemeClr val="bg1"/>
                </a:solidFill>
                <a:latin typeface="Barlow" panose="00000500000000000000" pitchFamily="50" charset="0"/>
                <a:cs typeface="Arial" panose="020B0604020202020204" pitchFamily="34" charset="0"/>
              </a:rPr>
              <a:t>Ett viktigt avtal för din trygghet!</a:t>
            </a:r>
          </a:p>
        </p:txBody>
      </p:sp>
      <p:pic>
        <p:nvPicPr>
          <p:cNvPr id="11" name="Bildobjekt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15946" y="74037"/>
            <a:ext cx="1326967" cy="1326967"/>
          </a:xfrm>
          <a:prstGeom prst="rect">
            <a:avLst/>
          </a:prstGeom>
        </p:spPr>
      </p:pic>
    </p:spTree>
    <p:extLst>
      <p:ext uri="{BB962C8B-B14F-4D97-AF65-F5344CB8AC3E}">
        <p14:creationId xmlns:p14="http://schemas.microsoft.com/office/powerpoint/2010/main" val="2533379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ruta 9"/>
          <p:cNvSpPr txBox="1"/>
          <p:nvPr/>
        </p:nvSpPr>
        <p:spPr>
          <a:xfrm>
            <a:off x="-17734047" y="-7515327"/>
            <a:ext cx="428103" cy="10618291"/>
          </a:xfrm>
          <a:prstGeom prst="rect">
            <a:avLst/>
          </a:prstGeom>
          <a:noFill/>
        </p:spPr>
        <p:txBody>
          <a:bodyPr wrap="square" rtlCol="0">
            <a:spAutoFit/>
          </a:bodyPr>
          <a:lstStyle/>
          <a:p>
            <a:pPr algn="ctr"/>
            <a:r>
              <a:rPr lang="sv-SE" sz="2800" b="1" dirty="0">
                <a:solidFill>
                  <a:schemeClr val="bg1"/>
                </a:solidFill>
                <a:latin typeface="Arial" panose="020B0604020202020204" pitchFamily="34" charset="0"/>
                <a:cs typeface="Arial" panose="020B0604020202020204" pitchFamily="34" charset="0"/>
              </a:rPr>
              <a:t>1</a:t>
            </a:r>
          </a:p>
          <a:p>
            <a:pPr algn="ctr"/>
            <a:r>
              <a:rPr lang="sv-SE" sz="2800" b="1" dirty="0">
                <a:solidFill>
                  <a:schemeClr val="bg1"/>
                </a:solidFill>
                <a:latin typeface="Arial" panose="020B0604020202020204" pitchFamily="34" charset="0"/>
                <a:cs typeface="Arial" panose="020B0604020202020204" pitchFamily="34" charset="0"/>
              </a:rPr>
              <a:t>Arbetstagare</a:t>
            </a:r>
          </a:p>
          <a:p>
            <a:pPr algn="ctr"/>
            <a:r>
              <a:rPr lang="sv-SE" sz="1600" b="1" dirty="0">
                <a:solidFill>
                  <a:schemeClr val="bg1"/>
                </a:solidFill>
                <a:latin typeface="Arial" panose="020B0604020202020204" pitchFamily="34" charset="0"/>
                <a:cs typeface="Arial" panose="020B0604020202020204" pitchFamily="34" charset="0"/>
              </a:rPr>
              <a:t>Här ska dina </a:t>
            </a:r>
          </a:p>
          <a:p>
            <a:pPr algn="ctr"/>
            <a:r>
              <a:rPr lang="sv-SE" sz="1600" b="1" dirty="0">
                <a:solidFill>
                  <a:schemeClr val="bg1"/>
                </a:solidFill>
                <a:latin typeface="Arial" panose="020B0604020202020204" pitchFamily="34" charset="0"/>
                <a:cs typeface="Arial" panose="020B0604020202020204" pitchFamily="34" charset="0"/>
              </a:rPr>
              <a:t>personuppgifter finnas</a:t>
            </a:r>
          </a:p>
        </p:txBody>
      </p:sp>
      <p:pic>
        <p:nvPicPr>
          <p:cNvPr id="3" name="Bildobjekt 2"/>
          <p:cNvPicPr>
            <a:picLocks noChangeAspect="1"/>
          </p:cNvPicPr>
          <p:nvPr/>
        </p:nvPicPr>
        <p:blipFill>
          <a:blip r:embed="rId3"/>
          <a:stretch>
            <a:fillRect/>
          </a:stretch>
        </p:blipFill>
        <p:spPr>
          <a:xfrm>
            <a:off x="0" y="-78564"/>
            <a:ext cx="12231435" cy="8154290"/>
          </a:xfrm>
          <a:prstGeom prst="rect">
            <a:avLst/>
          </a:prstGeom>
        </p:spPr>
      </p:pic>
      <p:pic>
        <p:nvPicPr>
          <p:cNvPr id="7" name="Bildobjekt 4" descr="Bildobjekt 4"/>
          <p:cNvPicPr>
            <a:picLocks noChangeAspect="1"/>
          </p:cNvPicPr>
          <p:nvPr/>
        </p:nvPicPr>
        <p:blipFill>
          <a:blip r:embed="rId4"/>
          <a:srcRect l="1995" t="1410" r="2245" b="1268"/>
          <a:stretch>
            <a:fillRect/>
          </a:stretch>
        </p:blipFill>
        <p:spPr>
          <a:xfrm>
            <a:off x="7514118" y="604468"/>
            <a:ext cx="3691630" cy="5263897"/>
          </a:xfrm>
          <a:prstGeom prst="rect">
            <a:avLst/>
          </a:prstGeom>
          <a:ln>
            <a:solidFill>
              <a:srgbClr val="000000"/>
            </a:solidFill>
            <a:miter/>
          </a:ln>
          <a:effectLst>
            <a:reflection stA="52000" endPos="40000" dir="5400000" sy="-100000" algn="bl" rotWithShape="0"/>
          </a:effectLst>
        </p:spPr>
      </p:pic>
      <p:pic>
        <p:nvPicPr>
          <p:cNvPr id="9" name="Bildobjekt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9518" y="604468"/>
            <a:ext cx="428632" cy="407914"/>
          </a:xfrm>
          <a:prstGeom prst="rect">
            <a:avLst/>
          </a:prstGeom>
        </p:spPr>
      </p:pic>
      <p:sp>
        <p:nvSpPr>
          <p:cNvPr id="6" name="textruta 5"/>
          <p:cNvSpPr txBox="1"/>
          <p:nvPr/>
        </p:nvSpPr>
        <p:spPr>
          <a:xfrm>
            <a:off x="1006838" y="572070"/>
            <a:ext cx="6507280" cy="707886"/>
          </a:xfrm>
          <a:prstGeom prst="rect">
            <a:avLst/>
          </a:prstGeom>
          <a:solidFill>
            <a:srgbClr val="1C320A">
              <a:alpha val="69804"/>
            </a:srgbClr>
          </a:solidFill>
        </p:spPr>
        <p:txBody>
          <a:bodyPr wrap="square" rtlCol="0">
            <a:spAutoFit/>
          </a:bodyPr>
          <a:lstStyle/>
          <a:p>
            <a:r>
              <a:rPr lang="sv-SE" sz="4000" b="1" dirty="0">
                <a:solidFill>
                  <a:schemeClr val="bg1"/>
                </a:solidFill>
                <a:latin typeface="GS Grotezk Condensed" pitchFamily="50" charset="0"/>
                <a:ea typeface="GS Grotezk Condensed" pitchFamily="50" charset="0"/>
                <a:cs typeface="Arial" panose="020B0604020202020204" pitchFamily="34" charset="0"/>
              </a:rPr>
              <a:t>Anställningsbevis</a:t>
            </a:r>
          </a:p>
        </p:txBody>
      </p:sp>
      <p:sp>
        <p:nvSpPr>
          <p:cNvPr id="8" name="Kommentar i oval 7"/>
          <p:cNvSpPr/>
          <p:nvPr/>
        </p:nvSpPr>
        <p:spPr>
          <a:xfrm>
            <a:off x="1098715" y="2223672"/>
            <a:ext cx="3358186" cy="2025488"/>
          </a:xfrm>
          <a:prstGeom prst="wedgeEllipseCallout">
            <a:avLst>
              <a:gd name="adj1" fmla="val 89718"/>
              <a:gd name="adj2" fmla="val 2032"/>
            </a:avLst>
          </a:prstGeom>
          <a:solidFill>
            <a:srgbClr val="1C320A">
              <a:alpha val="69804"/>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800" b="1" dirty="0">
                <a:latin typeface="Barlow" panose="00000500000000000000" pitchFamily="50" charset="0"/>
              </a:rPr>
              <a:t>1.</a:t>
            </a:r>
          </a:p>
          <a:p>
            <a:pPr algn="ctr"/>
            <a:r>
              <a:rPr lang="sv-SE" sz="2800" b="1" dirty="0">
                <a:latin typeface="Barlow" panose="00000500000000000000" pitchFamily="50" charset="0"/>
              </a:rPr>
              <a:t>Arbetstagare</a:t>
            </a:r>
          </a:p>
          <a:p>
            <a:pPr algn="ctr"/>
            <a:r>
              <a:rPr lang="sv-SE" b="1" dirty="0">
                <a:latin typeface="Barlow" panose="00000500000000000000" pitchFamily="50" charset="0"/>
              </a:rPr>
              <a:t>Här ska dina </a:t>
            </a:r>
          </a:p>
          <a:p>
            <a:pPr algn="ctr"/>
            <a:r>
              <a:rPr lang="sv-SE" b="1" dirty="0">
                <a:latin typeface="Barlow" panose="00000500000000000000" pitchFamily="50" charset="0"/>
              </a:rPr>
              <a:t>personuppgifter finnas.</a:t>
            </a:r>
          </a:p>
        </p:txBody>
      </p:sp>
      <p:sp>
        <p:nvSpPr>
          <p:cNvPr id="11" name="Rektangel 10"/>
          <p:cNvSpPr/>
          <p:nvPr/>
        </p:nvSpPr>
        <p:spPr>
          <a:xfrm>
            <a:off x="7719518" y="1139000"/>
            <a:ext cx="3299002" cy="616648"/>
          </a:xfrm>
          <a:prstGeom prst="rect">
            <a:avLst/>
          </a:prstGeom>
          <a:solidFill>
            <a:srgbClr val="EEF5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Bildobjekt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15946" y="74037"/>
            <a:ext cx="1326967" cy="1326967"/>
          </a:xfrm>
          <a:prstGeom prst="rect">
            <a:avLst/>
          </a:prstGeom>
        </p:spPr>
      </p:pic>
    </p:spTree>
    <p:extLst>
      <p:ext uri="{BB962C8B-B14F-4D97-AF65-F5344CB8AC3E}">
        <p14:creationId xmlns:p14="http://schemas.microsoft.com/office/powerpoint/2010/main" val="1124600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stretch>
            <a:fillRect/>
          </a:stretch>
        </p:blipFill>
        <p:spPr>
          <a:xfrm>
            <a:off x="-1057" y="0"/>
            <a:ext cx="12193057" cy="8131573"/>
          </a:xfrm>
          <a:prstGeom prst="rect">
            <a:avLst/>
          </a:prstGeom>
        </p:spPr>
      </p:pic>
      <p:pic>
        <p:nvPicPr>
          <p:cNvPr id="7" name="Bildobjekt 4" descr="Bildobjekt 4"/>
          <p:cNvPicPr>
            <a:picLocks noChangeAspect="1"/>
          </p:cNvPicPr>
          <p:nvPr/>
        </p:nvPicPr>
        <p:blipFill>
          <a:blip r:embed="rId4"/>
          <a:srcRect l="1995" t="1410" r="2245" b="1268"/>
          <a:stretch>
            <a:fillRect/>
          </a:stretch>
        </p:blipFill>
        <p:spPr>
          <a:xfrm>
            <a:off x="7579850" y="554645"/>
            <a:ext cx="3691630" cy="5263897"/>
          </a:xfrm>
          <a:prstGeom prst="rect">
            <a:avLst/>
          </a:prstGeom>
          <a:ln>
            <a:solidFill>
              <a:srgbClr val="000000"/>
            </a:solidFill>
            <a:miter/>
          </a:ln>
          <a:effectLst>
            <a:reflection stA="52000" endPos="40000" dir="5400000" sy="-100000" algn="bl" rotWithShape="0"/>
          </a:effectLst>
        </p:spPr>
      </p:pic>
      <p:pic>
        <p:nvPicPr>
          <p:cNvPr id="9" name="Bildobjekt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2809" y="581100"/>
            <a:ext cx="428632" cy="407914"/>
          </a:xfrm>
          <a:prstGeom prst="rect">
            <a:avLst/>
          </a:prstGeom>
        </p:spPr>
      </p:pic>
      <p:sp>
        <p:nvSpPr>
          <p:cNvPr id="6" name="textruta 5"/>
          <p:cNvSpPr txBox="1"/>
          <p:nvPr/>
        </p:nvSpPr>
        <p:spPr>
          <a:xfrm>
            <a:off x="1003973" y="554645"/>
            <a:ext cx="6575877" cy="707886"/>
          </a:xfrm>
          <a:prstGeom prst="rect">
            <a:avLst/>
          </a:prstGeom>
          <a:solidFill>
            <a:srgbClr val="1C320A">
              <a:alpha val="69804"/>
            </a:srgbClr>
          </a:solidFill>
        </p:spPr>
        <p:txBody>
          <a:bodyPr wrap="square" rtlCol="0">
            <a:spAutoFit/>
          </a:bodyPr>
          <a:lstStyle/>
          <a:p>
            <a:r>
              <a:rPr lang="sv-SE" sz="4000" b="1" dirty="0">
                <a:solidFill>
                  <a:schemeClr val="bg1"/>
                </a:solidFill>
                <a:latin typeface="GS Grotezk Condensed" pitchFamily="50" charset="0"/>
                <a:ea typeface="GS Grotezk Condensed" pitchFamily="50" charset="0"/>
                <a:cs typeface="Arial" panose="020B0604020202020204" pitchFamily="34" charset="0"/>
              </a:rPr>
              <a:t>Anställningsbevis</a:t>
            </a:r>
          </a:p>
        </p:txBody>
      </p:sp>
      <p:sp>
        <p:nvSpPr>
          <p:cNvPr id="8" name="Kommentar i oval 7"/>
          <p:cNvSpPr/>
          <p:nvPr/>
        </p:nvSpPr>
        <p:spPr>
          <a:xfrm>
            <a:off x="1055688" y="1940888"/>
            <a:ext cx="3372173" cy="2033241"/>
          </a:xfrm>
          <a:prstGeom prst="wedgeEllipseCallout">
            <a:avLst>
              <a:gd name="adj1" fmla="val 76409"/>
              <a:gd name="adj2" fmla="val 17013"/>
            </a:avLst>
          </a:prstGeom>
          <a:solidFill>
            <a:srgbClr val="1C320A">
              <a:alpha val="69804"/>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p:cNvSpPr txBox="1"/>
          <p:nvPr/>
        </p:nvSpPr>
        <p:spPr>
          <a:xfrm>
            <a:off x="1633095" y="2032623"/>
            <a:ext cx="2327881" cy="1785104"/>
          </a:xfrm>
          <a:prstGeom prst="rect">
            <a:avLst/>
          </a:prstGeom>
          <a:noFill/>
        </p:spPr>
        <p:txBody>
          <a:bodyPr wrap="none" rtlCol="0">
            <a:spAutoFit/>
          </a:bodyPr>
          <a:lstStyle/>
          <a:p>
            <a:pPr algn="ctr"/>
            <a:r>
              <a:rPr lang="sv-SE" sz="2800" b="1" dirty="0">
                <a:solidFill>
                  <a:schemeClr val="bg1"/>
                </a:solidFill>
                <a:latin typeface="Barlow" panose="00000500000000000000" pitchFamily="50" charset="0"/>
                <a:cs typeface="Arial" panose="020B0604020202020204" pitchFamily="34" charset="0"/>
              </a:rPr>
              <a:t>2.</a:t>
            </a:r>
          </a:p>
          <a:p>
            <a:pPr algn="ctr"/>
            <a:r>
              <a:rPr lang="sv-SE" sz="2800" b="1" dirty="0">
                <a:solidFill>
                  <a:schemeClr val="bg1"/>
                </a:solidFill>
                <a:latin typeface="Barlow" panose="00000500000000000000" pitchFamily="50" charset="0"/>
                <a:cs typeface="Arial" panose="020B0604020202020204" pitchFamily="34" charset="0"/>
              </a:rPr>
              <a:t>Arbetsgivare </a:t>
            </a:r>
          </a:p>
          <a:p>
            <a:pPr algn="ctr"/>
            <a:r>
              <a:rPr lang="sv-SE" b="1" dirty="0">
                <a:solidFill>
                  <a:schemeClr val="bg1"/>
                </a:solidFill>
                <a:latin typeface="Barlow" panose="00000500000000000000" pitchFamily="50" charset="0"/>
                <a:cs typeface="Arial" panose="020B0604020202020204" pitchFamily="34" charset="0"/>
              </a:rPr>
              <a:t>Kontaktuppgifter till </a:t>
            </a:r>
          </a:p>
          <a:p>
            <a:pPr algn="ctr"/>
            <a:r>
              <a:rPr lang="sv-SE" b="1" dirty="0">
                <a:solidFill>
                  <a:schemeClr val="bg1"/>
                </a:solidFill>
                <a:latin typeface="Barlow" panose="00000500000000000000" pitchFamily="50" charset="0"/>
                <a:cs typeface="Arial" panose="020B0604020202020204" pitchFamily="34" charset="0"/>
              </a:rPr>
              <a:t>    din arbetsgivare </a:t>
            </a:r>
          </a:p>
          <a:p>
            <a:pPr algn="ctr"/>
            <a:r>
              <a:rPr lang="sv-SE" b="1" dirty="0">
                <a:solidFill>
                  <a:schemeClr val="bg1"/>
                </a:solidFill>
                <a:latin typeface="Barlow" panose="00000500000000000000" pitchFamily="50" charset="0"/>
                <a:cs typeface="Arial" panose="020B0604020202020204" pitchFamily="34" charset="0"/>
              </a:rPr>
              <a:t>ska finnas här.</a:t>
            </a:r>
          </a:p>
        </p:txBody>
      </p:sp>
      <p:sp>
        <p:nvSpPr>
          <p:cNvPr id="12" name="Rektangel 11"/>
          <p:cNvSpPr/>
          <p:nvPr/>
        </p:nvSpPr>
        <p:spPr>
          <a:xfrm>
            <a:off x="7772400" y="1673352"/>
            <a:ext cx="3310128" cy="804672"/>
          </a:xfrm>
          <a:prstGeom prst="rect">
            <a:avLst/>
          </a:prstGeom>
          <a:solidFill>
            <a:srgbClr val="EEF5E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15946" y="74037"/>
            <a:ext cx="1326967" cy="1326967"/>
          </a:xfrm>
          <a:prstGeom prst="rect">
            <a:avLst/>
          </a:prstGeom>
        </p:spPr>
      </p:pic>
    </p:spTree>
    <p:extLst>
      <p:ext uri="{BB962C8B-B14F-4D97-AF65-F5344CB8AC3E}">
        <p14:creationId xmlns:p14="http://schemas.microsoft.com/office/powerpoint/2010/main" val="4179843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a:stretch>
            <a:fillRect/>
          </a:stretch>
        </p:blipFill>
        <p:spPr>
          <a:xfrm>
            <a:off x="3056490" y="0"/>
            <a:ext cx="4682563" cy="6858691"/>
          </a:xfrm>
          <a:prstGeom prst="rect">
            <a:avLst/>
          </a:prstGeom>
        </p:spPr>
      </p:pic>
      <p:pic>
        <p:nvPicPr>
          <p:cNvPr id="13" name="Bildobjekt 12"/>
          <p:cNvPicPr>
            <a:picLocks noChangeAspect="1"/>
          </p:cNvPicPr>
          <p:nvPr/>
        </p:nvPicPr>
        <p:blipFill>
          <a:blip r:embed="rId4"/>
          <a:stretch>
            <a:fillRect/>
          </a:stretch>
        </p:blipFill>
        <p:spPr>
          <a:xfrm>
            <a:off x="7520880" y="0"/>
            <a:ext cx="4671120" cy="6858594"/>
          </a:xfrm>
          <a:prstGeom prst="rect">
            <a:avLst/>
          </a:prstGeom>
        </p:spPr>
      </p:pic>
      <p:sp>
        <p:nvSpPr>
          <p:cNvPr id="11" name="Rektangel 10"/>
          <p:cNvSpPr/>
          <p:nvPr/>
        </p:nvSpPr>
        <p:spPr>
          <a:xfrm>
            <a:off x="7744968" y="2459736"/>
            <a:ext cx="3328416" cy="932752"/>
          </a:xfrm>
          <a:prstGeom prst="rect">
            <a:avLst/>
          </a:prstGeom>
          <a:solidFill>
            <a:srgbClr val="EEF5E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p:cNvPicPr>
            <a:picLocks noChangeAspect="1"/>
          </p:cNvPicPr>
          <p:nvPr/>
        </p:nvPicPr>
        <p:blipFill rotWithShape="1">
          <a:blip r:embed="rId5"/>
          <a:srcRect r="69319"/>
          <a:stretch/>
        </p:blipFill>
        <p:spPr>
          <a:xfrm>
            <a:off x="-60181" y="-287338"/>
            <a:ext cx="3553389" cy="7145338"/>
          </a:xfrm>
          <a:prstGeom prst="rect">
            <a:avLst/>
          </a:prstGeom>
        </p:spPr>
      </p:pic>
      <p:sp>
        <p:nvSpPr>
          <p:cNvPr id="8" name="Kommentar i oval 7"/>
          <p:cNvSpPr/>
          <p:nvPr/>
        </p:nvSpPr>
        <p:spPr>
          <a:xfrm>
            <a:off x="1070565" y="2269550"/>
            <a:ext cx="3281380" cy="2245875"/>
          </a:xfrm>
          <a:prstGeom prst="wedgeEllipseCallout">
            <a:avLst>
              <a:gd name="adj1" fmla="val 81875"/>
              <a:gd name="adj2" fmla="val -60853"/>
            </a:avLst>
          </a:prstGeom>
          <a:solidFill>
            <a:srgbClr val="1C320A">
              <a:alpha val="69804"/>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p:cNvSpPr txBox="1"/>
          <p:nvPr/>
        </p:nvSpPr>
        <p:spPr>
          <a:xfrm>
            <a:off x="1434512" y="2331406"/>
            <a:ext cx="2553485" cy="1785104"/>
          </a:xfrm>
          <a:prstGeom prst="rect">
            <a:avLst/>
          </a:prstGeom>
          <a:noFill/>
        </p:spPr>
        <p:txBody>
          <a:bodyPr wrap="square" rtlCol="0">
            <a:spAutoFit/>
          </a:bodyPr>
          <a:lstStyle/>
          <a:p>
            <a:pPr algn="ctr"/>
            <a:r>
              <a:rPr lang="sv-SE" sz="2800" b="1" dirty="0">
                <a:solidFill>
                  <a:schemeClr val="bg1"/>
                </a:solidFill>
                <a:latin typeface="Barlow" panose="00000500000000000000" pitchFamily="50" charset="0"/>
                <a:cs typeface="Arial" panose="020B0604020202020204" pitchFamily="34" charset="0"/>
              </a:rPr>
              <a:t>3.</a:t>
            </a:r>
          </a:p>
          <a:p>
            <a:pPr algn="ctr"/>
            <a:r>
              <a:rPr lang="sv-SE" sz="2800" b="1" dirty="0">
                <a:solidFill>
                  <a:schemeClr val="bg1"/>
                </a:solidFill>
                <a:latin typeface="Barlow" panose="00000500000000000000" pitchFamily="50" charset="0"/>
                <a:cs typeface="Arial" panose="020B0604020202020204" pitchFamily="34" charset="0"/>
              </a:rPr>
              <a:t>Anställningen</a:t>
            </a:r>
          </a:p>
          <a:p>
            <a:pPr algn="ctr"/>
            <a:r>
              <a:rPr lang="sv-SE" b="1" dirty="0">
                <a:solidFill>
                  <a:schemeClr val="bg1"/>
                </a:solidFill>
                <a:latin typeface="Barlow" panose="00000500000000000000" pitchFamily="50" charset="0"/>
                <a:cs typeface="Arial" panose="020B0604020202020204" pitchFamily="34" charset="0"/>
              </a:rPr>
              <a:t>Här ska det specificeras vilken typ av anställning du har.</a:t>
            </a:r>
          </a:p>
        </p:txBody>
      </p:sp>
      <p:sp>
        <p:nvSpPr>
          <p:cNvPr id="6" name="textruta 5"/>
          <p:cNvSpPr txBox="1"/>
          <p:nvPr/>
        </p:nvSpPr>
        <p:spPr>
          <a:xfrm>
            <a:off x="1043984" y="591912"/>
            <a:ext cx="6441784" cy="707886"/>
          </a:xfrm>
          <a:prstGeom prst="rect">
            <a:avLst/>
          </a:prstGeom>
          <a:solidFill>
            <a:srgbClr val="1C320A">
              <a:alpha val="69804"/>
            </a:srgbClr>
          </a:solidFill>
        </p:spPr>
        <p:txBody>
          <a:bodyPr wrap="square" rtlCol="0">
            <a:spAutoFit/>
          </a:bodyPr>
          <a:lstStyle/>
          <a:p>
            <a:r>
              <a:rPr lang="sv-SE" sz="4000" b="1" dirty="0">
                <a:solidFill>
                  <a:schemeClr val="bg1"/>
                </a:solidFill>
                <a:latin typeface="GS Grotezk Condensed" pitchFamily="50" charset="0"/>
                <a:ea typeface="GS Grotezk Condensed" pitchFamily="50" charset="0"/>
                <a:cs typeface="Arial" panose="020B0604020202020204" pitchFamily="34" charset="0"/>
              </a:rPr>
              <a:t>Anställningsbevis</a:t>
            </a:r>
          </a:p>
        </p:txBody>
      </p:sp>
      <p:pic>
        <p:nvPicPr>
          <p:cNvPr id="7" name="Bildobjekt 4" descr="Bildobjekt 4"/>
          <p:cNvPicPr>
            <a:picLocks noChangeAspect="1"/>
          </p:cNvPicPr>
          <p:nvPr/>
        </p:nvPicPr>
        <p:blipFill>
          <a:blip r:embed="rId6"/>
          <a:srcRect l="1995" t="1410" r="2245" b="1268"/>
          <a:stretch>
            <a:fillRect/>
          </a:stretch>
        </p:blipFill>
        <p:spPr>
          <a:xfrm>
            <a:off x="7497472" y="592009"/>
            <a:ext cx="3691630" cy="5263897"/>
          </a:xfrm>
          <a:prstGeom prst="rect">
            <a:avLst/>
          </a:prstGeom>
          <a:ln>
            <a:solidFill>
              <a:srgbClr val="000000"/>
            </a:solidFill>
            <a:miter/>
          </a:ln>
          <a:effectLst>
            <a:reflection stA="52000" endPos="40000" dir="5400000" sy="-100000" algn="bl" rotWithShape="0"/>
          </a:effectLst>
        </p:spPr>
      </p:pic>
      <p:pic>
        <p:nvPicPr>
          <p:cNvPr id="9" name="Bildobjekt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25527" y="591912"/>
            <a:ext cx="428632" cy="407914"/>
          </a:xfrm>
          <a:prstGeom prst="rect">
            <a:avLst/>
          </a:prstGeom>
        </p:spPr>
      </p:pic>
      <p:pic>
        <p:nvPicPr>
          <p:cNvPr id="4" name="Bildobjekt 3"/>
          <p:cNvPicPr>
            <a:picLocks noChangeAspect="1"/>
          </p:cNvPicPr>
          <p:nvPr/>
        </p:nvPicPr>
        <p:blipFill>
          <a:blip r:embed="rId8"/>
          <a:stretch>
            <a:fillRect/>
          </a:stretch>
        </p:blipFill>
        <p:spPr>
          <a:xfrm>
            <a:off x="7708872" y="2629797"/>
            <a:ext cx="3304318" cy="762691"/>
          </a:xfrm>
          <a:prstGeom prst="rect">
            <a:avLst/>
          </a:prstGeom>
        </p:spPr>
      </p:pic>
      <p:pic>
        <p:nvPicPr>
          <p:cNvPr id="14" name="Bildobjekt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15946" y="74037"/>
            <a:ext cx="1326967" cy="1326967"/>
          </a:xfrm>
          <a:prstGeom prst="rect">
            <a:avLst/>
          </a:prstGeom>
        </p:spPr>
      </p:pic>
    </p:spTree>
    <p:extLst>
      <p:ext uri="{BB962C8B-B14F-4D97-AF65-F5344CB8AC3E}">
        <p14:creationId xmlns:p14="http://schemas.microsoft.com/office/powerpoint/2010/main" val="4131613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3"/>
          <a:stretch>
            <a:fillRect/>
          </a:stretch>
        </p:blipFill>
        <p:spPr>
          <a:xfrm>
            <a:off x="-1057" y="-54458"/>
            <a:ext cx="12182540" cy="8124559"/>
          </a:xfrm>
          <a:prstGeom prst="rect">
            <a:avLst/>
          </a:prstGeom>
        </p:spPr>
      </p:pic>
      <p:pic>
        <p:nvPicPr>
          <p:cNvPr id="7" name="Bildobjekt 4" descr="Bildobjekt 4"/>
          <p:cNvPicPr>
            <a:picLocks noChangeAspect="1"/>
          </p:cNvPicPr>
          <p:nvPr/>
        </p:nvPicPr>
        <p:blipFill>
          <a:blip r:embed="rId4"/>
          <a:srcRect l="1995" t="1410" r="2245" b="1268"/>
          <a:stretch>
            <a:fillRect/>
          </a:stretch>
        </p:blipFill>
        <p:spPr>
          <a:xfrm>
            <a:off x="7544720" y="551145"/>
            <a:ext cx="3691630" cy="5263897"/>
          </a:xfrm>
          <a:prstGeom prst="rect">
            <a:avLst/>
          </a:prstGeom>
          <a:ln>
            <a:solidFill>
              <a:srgbClr val="000000"/>
            </a:solidFill>
            <a:miter/>
          </a:ln>
          <a:effectLst>
            <a:reflection stA="52000" endPos="40000" dir="5400000" sy="-100000" algn="bl" rotWithShape="0"/>
          </a:effectLst>
        </p:spPr>
      </p:pic>
      <p:pic>
        <p:nvPicPr>
          <p:cNvPr id="9" name="Bildobjekt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8662" y="581030"/>
            <a:ext cx="428632" cy="407914"/>
          </a:xfrm>
          <a:prstGeom prst="rect">
            <a:avLst/>
          </a:prstGeom>
        </p:spPr>
      </p:pic>
      <p:sp>
        <p:nvSpPr>
          <p:cNvPr id="6" name="textruta 5"/>
          <p:cNvSpPr txBox="1"/>
          <p:nvPr/>
        </p:nvSpPr>
        <p:spPr>
          <a:xfrm>
            <a:off x="1055688" y="552501"/>
            <a:ext cx="6489032" cy="707886"/>
          </a:xfrm>
          <a:prstGeom prst="rect">
            <a:avLst/>
          </a:prstGeom>
          <a:solidFill>
            <a:srgbClr val="1C320A">
              <a:alpha val="69804"/>
            </a:srgbClr>
          </a:solidFill>
        </p:spPr>
        <p:txBody>
          <a:bodyPr wrap="square" rtlCol="0">
            <a:spAutoFit/>
          </a:bodyPr>
          <a:lstStyle/>
          <a:p>
            <a:r>
              <a:rPr lang="sv-SE" sz="4000" b="1" dirty="0">
                <a:solidFill>
                  <a:schemeClr val="bg1"/>
                </a:solidFill>
                <a:latin typeface="GS Grotezk Condensed" pitchFamily="50" charset="0"/>
                <a:ea typeface="GS Grotezk Condensed" pitchFamily="50" charset="0"/>
                <a:cs typeface="Arial" panose="020B0604020202020204" pitchFamily="34" charset="0"/>
              </a:rPr>
              <a:t>Anställningsbevis</a:t>
            </a:r>
          </a:p>
        </p:txBody>
      </p:sp>
      <p:sp>
        <p:nvSpPr>
          <p:cNvPr id="8" name="Kommentar i oval 7"/>
          <p:cNvSpPr/>
          <p:nvPr/>
        </p:nvSpPr>
        <p:spPr>
          <a:xfrm>
            <a:off x="1055688" y="1751213"/>
            <a:ext cx="3221157" cy="2013206"/>
          </a:xfrm>
          <a:prstGeom prst="wedgeEllipseCallout">
            <a:avLst>
              <a:gd name="adj1" fmla="val 82514"/>
              <a:gd name="adj2" fmla="val -19039"/>
            </a:avLst>
          </a:prstGeom>
          <a:solidFill>
            <a:srgbClr val="1C320A">
              <a:alpha val="69804"/>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p:cNvSpPr txBox="1"/>
          <p:nvPr/>
        </p:nvSpPr>
        <p:spPr>
          <a:xfrm>
            <a:off x="370433" y="1854588"/>
            <a:ext cx="4591666" cy="2400657"/>
          </a:xfrm>
          <a:prstGeom prst="rect">
            <a:avLst/>
          </a:prstGeom>
          <a:noFill/>
        </p:spPr>
        <p:txBody>
          <a:bodyPr wrap="square" numCol="1" rtlCol="0">
            <a:spAutoFit/>
          </a:bodyPr>
          <a:lstStyle/>
          <a:p>
            <a:pPr algn="ctr"/>
            <a:r>
              <a:rPr lang="sv-SE" sz="2800" b="1" dirty="0">
                <a:solidFill>
                  <a:schemeClr val="bg1"/>
                </a:solidFill>
                <a:latin typeface="Barlow" panose="00000500000000000000" pitchFamily="50" charset="0"/>
                <a:cs typeface="Arial" panose="020B0604020202020204" pitchFamily="34" charset="0"/>
              </a:rPr>
              <a:t>4.</a:t>
            </a:r>
          </a:p>
          <a:p>
            <a:pPr algn="ctr"/>
            <a:r>
              <a:rPr lang="sv-SE" sz="2800" b="1" dirty="0">
                <a:solidFill>
                  <a:schemeClr val="bg1"/>
                </a:solidFill>
                <a:latin typeface="Barlow" panose="00000500000000000000" pitchFamily="50" charset="0"/>
                <a:cs typeface="Arial" panose="020B0604020202020204" pitchFamily="34" charset="0"/>
              </a:rPr>
              <a:t>Anställningsvillkor</a:t>
            </a:r>
          </a:p>
          <a:p>
            <a:pPr algn="ctr"/>
            <a:r>
              <a:rPr lang="sv-SE" b="1" dirty="0">
                <a:solidFill>
                  <a:schemeClr val="bg1"/>
                </a:solidFill>
                <a:latin typeface="Barlow" panose="00000500000000000000" pitchFamily="50" charset="0"/>
                <a:cs typeface="Arial" panose="020B0604020202020204" pitchFamily="34" charset="0"/>
              </a:rPr>
              <a:t>Här regleras bl.a.  sådant som </a:t>
            </a:r>
          </a:p>
          <a:p>
            <a:pPr algn="ctr"/>
            <a:r>
              <a:rPr lang="sv-SE" b="1" dirty="0">
                <a:solidFill>
                  <a:schemeClr val="bg1"/>
                </a:solidFill>
                <a:latin typeface="Barlow" panose="00000500000000000000" pitchFamily="50" charset="0"/>
                <a:cs typeface="Arial" panose="020B0604020202020204" pitchFamily="34" charset="0"/>
              </a:rPr>
              <a:t>lön och semester.</a:t>
            </a:r>
          </a:p>
          <a:p>
            <a:pPr algn="ctr"/>
            <a:endParaRPr lang="sv-SE" sz="2000" b="1" dirty="0">
              <a:latin typeface="Arial" panose="020B0604020202020204" pitchFamily="34" charset="0"/>
              <a:cs typeface="Arial" panose="020B0604020202020204" pitchFamily="34" charset="0"/>
            </a:endParaRPr>
          </a:p>
          <a:p>
            <a:r>
              <a:rPr lang="sv-SE" b="1" dirty="0"/>
              <a:t> </a:t>
            </a:r>
            <a:endParaRPr lang="sv-SE" dirty="0"/>
          </a:p>
          <a:p>
            <a:endParaRPr lang="sv-SE" sz="2000" dirty="0">
              <a:latin typeface="Georgia" panose="02040502050405020303" pitchFamily="18" charset="0"/>
            </a:endParaRPr>
          </a:p>
        </p:txBody>
      </p:sp>
      <p:pic>
        <p:nvPicPr>
          <p:cNvPr id="2" name="Bildobjekt 1"/>
          <p:cNvPicPr>
            <a:picLocks noChangeAspect="1"/>
          </p:cNvPicPr>
          <p:nvPr/>
        </p:nvPicPr>
        <p:blipFill>
          <a:blip r:embed="rId6"/>
          <a:stretch>
            <a:fillRect/>
          </a:stretch>
        </p:blipFill>
        <p:spPr>
          <a:xfrm>
            <a:off x="7738376" y="3532877"/>
            <a:ext cx="3304318" cy="768163"/>
          </a:xfrm>
          <a:prstGeom prst="rect">
            <a:avLst/>
          </a:prstGeom>
        </p:spPr>
      </p:pic>
      <p:pic>
        <p:nvPicPr>
          <p:cNvPr id="10" name="Bildobjekt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15946" y="74037"/>
            <a:ext cx="1326967" cy="1326967"/>
          </a:xfrm>
          <a:prstGeom prst="rect">
            <a:avLst/>
          </a:prstGeom>
        </p:spPr>
      </p:pic>
    </p:spTree>
    <p:extLst>
      <p:ext uri="{BB962C8B-B14F-4D97-AF65-F5344CB8AC3E}">
        <p14:creationId xmlns:p14="http://schemas.microsoft.com/office/powerpoint/2010/main" val="2831731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stretch>
            <a:fillRect/>
          </a:stretch>
        </p:blipFill>
        <p:spPr>
          <a:xfrm>
            <a:off x="0" y="0"/>
            <a:ext cx="12198521" cy="8135217"/>
          </a:xfrm>
          <a:prstGeom prst="rect">
            <a:avLst/>
          </a:prstGeom>
        </p:spPr>
      </p:pic>
      <p:pic>
        <p:nvPicPr>
          <p:cNvPr id="7" name="Bildobjekt 4" descr="Bildobjekt 4"/>
          <p:cNvPicPr>
            <a:picLocks noChangeAspect="1"/>
          </p:cNvPicPr>
          <p:nvPr/>
        </p:nvPicPr>
        <p:blipFill>
          <a:blip r:embed="rId4"/>
          <a:srcRect l="1995" t="1410" r="2245" b="1268"/>
          <a:stretch>
            <a:fillRect/>
          </a:stretch>
        </p:blipFill>
        <p:spPr>
          <a:xfrm>
            <a:off x="7524986" y="555338"/>
            <a:ext cx="3691630" cy="5263897"/>
          </a:xfrm>
          <a:prstGeom prst="rect">
            <a:avLst/>
          </a:prstGeom>
          <a:ln>
            <a:solidFill>
              <a:srgbClr val="000000"/>
            </a:solidFill>
            <a:miter/>
          </a:ln>
          <a:effectLst>
            <a:reflection stA="52000" endPos="40000" dir="5400000" sy="-100000" algn="bl" rotWithShape="0"/>
          </a:effectLst>
        </p:spPr>
      </p:pic>
      <p:pic>
        <p:nvPicPr>
          <p:cNvPr id="9" name="Bildobjekt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9433" y="586395"/>
            <a:ext cx="428632" cy="407914"/>
          </a:xfrm>
          <a:prstGeom prst="rect">
            <a:avLst/>
          </a:prstGeom>
        </p:spPr>
      </p:pic>
      <p:sp>
        <p:nvSpPr>
          <p:cNvPr id="6" name="textruta 5"/>
          <p:cNvSpPr txBox="1"/>
          <p:nvPr/>
        </p:nvSpPr>
        <p:spPr>
          <a:xfrm>
            <a:off x="1010488" y="555338"/>
            <a:ext cx="6514498" cy="707886"/>
          </a:xfrm>
          <a:prstGeom prst="rect">
            <a:avLst/>
          </a:prstGeom>
          <a:solidFill>
            <a:srgbClr val="1C320A">
              <a:alpha val="69804"/>
            </a:srgbClr>
          </a:solidFill>
        </p:spPr>
        <p:txBody>
          <a:bodyPr wrap="square" rtlCol="0">
            <a:spAutoFit/>
          </a:bodyPr>
          <a:lstStyle/>
          <a:p>
            <a:r>
              <a:rPr lang="sv-SE" sz="4000" b="1" dirty="0">
                <a:solidFill>
                  <a:schemeClr val="bg1"/>
                </a:solidFill>
                <a:latin typeface="GS Grotezk Condensed" pitchFamily="50" charset="0"/>
                <a:ea typeface="GS Grotezk Condensed" pitchFamily="50" charset="0"/>
                <a:cs typeface="Arial" panose="020B0604020202020204" pitchFamily="34" charset="0"/>
              </a:rPr>
              <a:t>Anställningsbevis</a:t>
            </a:r>
          </a:p>
        </p:txBody>
      </p:sp>
      <p:sp>
        <p:nvSpPr>
          <p:cNvPr id="8" name="Kommentar i oval 7"/>
          <p:cNvSpPr/>
          <p:nvPr/>
        </p:nvSpPr>
        <p:spPr>
          <a:xfrm>
            <a:off x="1065928" y="2029621"/>
            <a:ext cx="3104586" cy="2315330"/>
          </a:xfrm>
          <a:prstGeom prst="wedgeEllipseCallout">
            <a:avLst>
              <a:gd name="adj1" fmla="val 64288"/>
              <a:gd name="adj2" fmla="val -15135"/>
            </a:avLst>
          </a:prstGeom>
          <a:solidFill>
            <a:srgbClr val="1C320A">
              <a:alpha val="69804"/>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p:cNvSpPr txBox="1"/>
          <p:nvPr/>
        </p:nvSpPr>
        <p:spPr>
          <a:xfrm>
            <a:off x="1021017" y="2187313"/>
            <a:ext cx="3149497" cy="2369880"/>
          </a:xfrm>
          <a:prstGeom prst="rect">
            <a:avLst/>
          </a:prstGeom>
          <a:noFill/>
          <a:ln>
            <a:noFill/>
          </a:ln>
        </p:spPr>
        <p:txBody>
          <a:bodyPr wrap="square" numCol="1" rtlCol="0">
            <a:spAutoFit/>
          </a:bodyPr>
          <a:lstStyle/>
          <a:p>
            <a:pPr algn="ctr"/>
            <a:r>
              <a:rPr lang="sv-SE" sz="2800" b="1" dirty="0">
                <a:solidFill>
                  <a:schemeClr val="bg1"/>
                </a:solidFill>
                <a:latin typeface="Barlow" panose="00000500000000000000" pitchFamily="50" charset="0"/>
                <a:cs typeface="Arial" panose="020B0604020202020204" pitchFamily="34" charset="0"/>
              </a:rPr>
              <a:t>5.</a:t>
            </a:r>
          </a:p>
          <a:p>
            <a:pPr algn="ctr"/>
            <a:r>
              <a:rPr lang="sv-SE" sz="2800" b="1" dirty="0">
                <a:solidFill>
                  <a:schemeClr val="bg1"/>
                </a:solidFill>
                <a:latin typeface="Barlow" panose="00000500000000000000" pitchFamily="50" charset="0"/>
                <a:cs typeface="Arial" panose="020B0604020202020204" pitchFamily="34" charset="0"/>
              </a:rPr>
              <a:t>Kollektivavtal</a:t>
            </a:r>
          </a:p>
          <a:p>
            <a:pPr algn="ctr"/>
            <a:r>
              <a:rPr lang="sv-SE" b="1" dirty="0">
                <a:solidFill>
                  <a:schemeClr val="bg1"/>
                </a:solidFill>
                <a:latin typeface="Barlow" panose="00000500000000000000" pitchFamily="50" charset="0"/>
                <a:cs typeface="Arial" panose="020B0604020202020204" pitchFamily="34" charset="0"/>
              </a:rPr>
              <a:t>Här noteras vilket kollektivavtal arbetsplatsen är kopplat till.</a:t>
            </a:r>
            <a:endParaRPr lang="sv-SE" sz="2800" b="1" dirty="0">
              <a:solidFill>
                <a:schemeClr val="bg1"/>
              </a:solidFill>
              <a:latin typeface="Barlow" panose="00000500000000000000" pitchFamily="50" charset="0"/>
              <a:cs typeface="Arial" panose="020B0604020202020204" pitchFamily="34" charset="0"/>
            </a:endParaRPr>
          </a:p>
          <a:p>
            <a:r>
              <a:rPr lang="sv-SE" b="1" dirty="0">
                <a:solidFill>
                  <a:srgbClr val="1C320A"/>
                </a:solidFill>
              </a:rPr>
              <a:t> </a:t>
            </a:r>
            <a:endParaRPr lang="sv-SE" dirty="0">
              <a:solidFill>
                <a:srgbClr val="1C320A"/>
              </a:solidFill>
            </a:endParaRPr>
          </a:p>
          <a:p>
            <a:endParaRPr lang="sv-SE" sz="2000" dirty="0">
              <a:latin typeface="Georgia" panose="02040502050405020303" pitchFamily="18" charset="0"/>
            </a:endParaRPr>
          </a:p>
        </p:txBody>
      </p:sp>
      <p:sp>
        <p:nvSpPr>
          <p:cNvPr id="12" name="Rektangel 11"/>
          <p:cNvSpPr/>
          <p:nvPr/>
        </p:nvSpPr>
        <p:spPr>
          <a:xfrm>
            <a:off x="7702039" y="4279392"/>
            <a:ext cx="3316481" cy="621792"/>
          </a:xfrm>
          <a:prstGeom prst="rect">
            <a:avLst/>
          </a:prstGeom>
          <a:solidFill>
            <a:srgbClr val="EEF5E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15946" y="74037"/>
            <a:ext cx="1326967" cy="1326967"/>
          </a:xfrm>
          <a:prstGeom prst="rect">
            <a:avLst/>
          </a:prstGeom>
        </p:spPr>
      </p:pic>
    </p:spTree>
    <p:extLst>
      <p:ext uri="{BB962C8B-B14F-4D97-AF65-F5344CB8AC3E}">
        <p14:creationId xmlns:p14="http://schemas.microsoft.com/office/powerpoint/2010/main" val="929019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rotWithShape="1">
          <a:blip r:embed="rId3"/>
          <a:srcRect l="23514"/>
          <a:stretch/>
        </p:blipFill>
        <p:spPr>
          <a:xfrm>
            <a:off x="-49059" y="2001"/>
            <a:ext cx="7891667" cy="6880980"/>
          </a:xfrm>
          <a:prstGeom prst="rect">
            <a:avLst/>
          </a:prstGeom>
        </p:spPr>
      </p:pic>
      <p:pic>
        <p:nvPicPr>
          <p:cNvPr id="13" name="Bildobjekt 12"/>
          <p:cNvPicPr>
            <a:picLocks noChangeAspect="1"/>
          </p:cNvPicPr>
          <p:nvPr/>
        </p:nvPicPr>
        <p:blipFill rotWithShape="1">
          <a:blip r:embed="rId4"/>
          <a:srcRect l="67510"/>
          <a:stretch/>
        </p:blipFill>
        <p:spPr>
          <a:xfrm>
            <a:off x="6861933" y="0"/>
            <a:ext cx="5330067" cy="6882981"/>
          </a:xfrm>
          <a:prstGeom prst="rect">
            <a:avLst/>
          </a:prstGeom>
        </p:spPr>
      </p:pic>
      <p:pic>
        <p:nvPicPr>
          <p:cNvPr id="7" name="Bildobjekt 4" descr="Bildobjekt 4"/>
          <p:cNvPicPr>
            <a:picLocks noChangeAspect="1"/>
          </p:cNvPicPr>
          <p:nvPr/>
        </p:nvPicPr>
        <p:blipFill>
          <a:blip r:embed="rId5"/>
          <a:srcRect l="1995" t="1410" r="2245" b="1268"/>
          <a:stretch>
            <a:fillRect/>
          </a:stretch>
        </p:blipFill>
        <p:spPr>
          <a:xfrm>
            <a:off x="7549645" y="532662"/>
            <a:ext cx="3691630" cy="5263897"/>
          </a:xfrm>
          <a:prstGeom prst="rect">
            <a:avLst/>
          </a:prstGeom>
          <a:ln>
            <a:solidFill>
              <a:srgbClr val="000000"/>
            </a:solidFill>
            <a:miter/>
          </a:ln>
          <a:effectLst>
            <a:reflection stA="52000" endPos="40000" dir="5400000" sy="-100000" algn="bl" rotWithShape="0"/>
          </a:effectLst>
        </p:spPr>
      </p:pic>
      <p:pic>
        <p:nvPicPr>
          <p:cNvPr id="9" name="Bildobjekt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8832" y="581100"/>
            <a:ext cx="428632" cy="407914"/>
          </a:xfrm>
          <a:prstGeom prst="rect">
            <a:avLst/>
          </a:prstGeom>
        </p:spPr>
      </p:pic>
      <p:sp>
        <p:nvSpPr>
          <p:cNvPr id="6" name="textruta 5"/>
          <p:cNvSpPr txBox="1"/>
          <p:nvPr/>
        </p:nvSpPr>
        <p:spPr>
          <a:xfrm>
            <a:off x="1027685" y="532662"/>
            <a:ext cx="6521960" cy="707886"/>
          </a:xfrm>
          <a:prstGeom prst="rect">
            <a:avLst/>
          </a:prstGeom>
          <a:solidFill>
            <a:srgbClr val="1C320A">
              <a:alpha val="69804"/>
            </a:srgbClr>
          </a:solidFill>
        </p:spPr>
        <p:txBody>
          <a:bodyPr wrap="square" rtlCol="0">
            <a:spAutoFit/>
          </a:bodyPr>
          <a:lstStyle/>
          <a:p>
            <a:r>
              <a:rPr lang="sv-SE" sz="4000" dirty="0">
                <a:solidFill>
                  <a:schemeClr val="bg1"/>
                </a:solidFill>
                <a:latin typeface="GS Grotezk Condensed" pitchFamily="50" charset="0"/>
                <a:ea typeface="GS Grotezk Condensed" pitchFamily="50" charset="0"/>
                <a:cs typeface="Arial" panose="020B0604020202020204" pitchFamily="34" charset="0"/>
              </a:rPr>
              <a:t>Anställningsbevis</a:t>
            </a:r>
          </a:p>
        </p:txBody>
      </p:sp>
      <p:sp>
        <p:nvSpPr>
          <p:cNvPr id="8" name="Kommentar i oval 7"/>
          <p:cNvSpPr/>
          <p:nvPr/>
        </p:nvSpPr>
        <p:spPr>
          <a:xfrm>
            <a:off x="1027685" y="2580952"/>
            <a:ext cx="3419002" cy="2340501"/>
          </a:xfrm>
          <a:prstGeom prst="wedgeEllipseCallout">
            <a:avLst>
              <a:gd name="adj1" fmla="val 47758"/>
              <a:gd name="adj2" fmla="val -45546"/>
            </a:avLst>
          </a:prstGeom>
          <a:solidFill>
            <a:srgbClr val="1C320A">
              <a:alpha val="69804"/>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p:cNvSpPr txBox="1"/>
          <p:nvPr/>
        </p:nvSpPr>
        <p:spPr>
          <a:xfrm>
            <a:off x="1175592" y="2749917"/>
            <a:ext cx="3123187" cy="2369880"/>
          </a:xfrm>
          <a:prstGeom prst="rect">
            <a:avLst/>
          </a:prstGeom>
          <a:noFill/>
        </p:spPr>
        <p:txBody>
          <a:bodyPr wrap="square" numCol="1" rtlCol="0">
            <a:spAutoFit/>
          </a:bodyPr>
          <a:lstStyle/>
          <a:p>
            <a:pPr algn="ctr"/>
            <a:r>
              <a:rPr lang="sv-SE" sz="2800" b="1" dirty="0">
                <a:solidFill>
                  <a:schemeClr val="bg1"/>
                </a:solidFill>
                <a:latin typeface="Barlow" panose="00000500000000000000" pitchFamily="50" charset="0"/>
                <a:cs typeface="Arial" panose="020B0604020202020204" pitchFamily="34" charset="0"/>
              </a:rPr>
              <a:t>6. </a:t>
            </a:r>
          </a:p>
          <a:p>
            <a:pPr algn="ctr"/>
            <a:r>
              <a:rPr lang="sv-SE" sz="2800" b="1" dirty="0">
                <a:solidFill>
                  <a:schemeClr val="bg1"/>
                </a:solidFill>
                <a:latin typeface="Barlow" panose="00000500000000000000" pitchFamily="50" charset="0"/>
                <a:cs typeface="Arial" panose="020B0604020202020204" pitchFamily="34" charset="0"/>
              </a:rPr>
              <a:t>Underskrift</a:t>
            </a:r>
          </a:p>
          <a:p>
            <a:pPr algn="ctr"/>
            <a:r>
              <a:rPr lang="sv-SE" b="1" dirty="0">
                <a:solidFill>
                  <a:schemeClr val="bg1"/>
                </a:solidFill>
                <a:latin typeface="Barlow" panose="00000500000000000000" pitchFamily="50" charset="0"/>
                <a:cs typeface="Arial" panose="020B0604020202020204" pitchFamily="34" charset="0"/>
              </a:rPr>
              <a:t>Läs igenom och kontrollera att allt är rätt innan du skriver under.</a:t>
            </a:r>
          </a:p>
          <a:p>
            <a:pPr algn="ctr"/>
            <a:r>
              <a:rPr lang="sv-SE" b="1" dirty="0">
                <a:solidFill>
                  <a:srgbClr val="1C320A"/>
                </a:solidFill>
                <a:latin typeface="Klavika Regular" panose="02000000000000000000" pitchFamily="50" charset="0"/>
              </a:rPr>
              <a:t> </a:t>
            </a:r>
            <a:endParaRPr lang="sv-SE" dirty="0">
              <a:solidFill>
                <a:srgbClr val="1C320A"/>
              </a:solidFill>
              <a:latin typeface="Klavika Regular" panose="02000000000000000000" pitchFamily="50" charset="0"/>
            </a:endParaRPr>
          </a:p>
          <a:p>
            <a:endParaRPr lang="sv-SE" sz="2000" dirty="0">
              <a:latin typeface="Georgia" panose="02040502050405020303" pitchFamily="18" charset="0"/>
            </a:endParaRPr>
          </a:p>
        </p:txBody>
      </p:sp>
      <p:pic>
        <p:nvPicPr>
          <p:cNvPr id="2" name="Bildobjekt 1"/>
          <p:cNvPicPr>
            <a:picLocks noChangeAspect="1"/>
          </p:cNvPicPr>
          <p:nvPr/>
        </p:nvPicPr>
        <p:blipFill>
          <a:blip r:embed="rId7"/>
          <a:stretch>
            <a:fillRect/>
          </a:stretch>
        </p:blipFill>
        <p:spPr>
          <a:xfrm>
            <a:off x="7743301" y="5028396"/>
            <a:ext cx="3304318" cy="660227"/>
          </a:xfrm>
          <a:prstGeom prst="rect">
            <a:avLst/>
          </a:prstGeom>
        </p:spPr>
      </p:pic>
      <p:pic>
        <p:nvPicPr>
          <p:cNvPr id="12" name="Bildobjekt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15946" y="74037"/>
            <a:ext cx="1326967" cy="1326967"/>
          </a:xfrm>
          <a:prstGeom prst="rect">
            <a:avLst/>
          </a:prstGeom>
        </p:spPr>
      </p:pic>
    </p:spTree>
    <p:extLst>
      <p:ext uri="{BB962C8B-B14F-4D97-AF65-F5344CB8AC3E}">
        <p14:creationId xmlns:p14="http://schemas.microsoft.com/office/powerpoint/2010/main" val="3041791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Bildobjekt 27"/>
          <p:cNvPicPr>
            <a:picLocks noChangeAspect="1"/>
          </p:cNvPicPr>
          <p:nvPr/>
        </p:nvPicPr>
        <p:blipFill>
          <a:blip r:embed="rId3"/>
          <a:stretch>
            <a:fillRect/>
          </a:stretch>
        </p:blipFill>
        <p:spPr>
          <a:xfrm>
            <a:off x="8025792" y="3762790"/>
            <a:ext cx="550951" cy="991712"/>
          </a:xfrm>
          <a:prstGeom prst="rect">
            <a:avLst/>
          </a:prstGeom>
        </p:spPr>
      </p:pic>
      <p:pic>
        <p:nvPicPr>
          <p:cNvPr id="30" name="Bildobjekt 29"/>
          <p:cNvPicPr>
            <a:picLocks noChangeAspect="1"/>
          </p:cNvPicPr>
          <p:nvPr/>
        </p:nvPicPr>
        <p:blipFill>
          <a:blip r:embed="rId4"/>
          <a:stretch>
            <a:fillRect/>
          </a:stretch>
        </p:blipFill>
        <p:spPr>
          <a:xfrm>
            <a:off x="8071413" y="2615967"/>
            <a:ext cx="545704" cy="991712"/>
          </a:xfrm>
          <a:prstGeom prst="rect">
            <a:avLst/>
          </a:prstGeom>
        </p:spPr>
      </p:pic>
      <p:pic>
        <p:nvPicPr>
          <p:cNvPr id="32" name="Bildobjekt 31"/>
          <p:cNvPicPr>
            <a:picLocks noChangeAspect="1"/>
          </p:cNvPicPr>
          <p:nvPr/>
        </p:nvPicPr>
        <p:blipFill>
          <a:blip r:embed="rId3"/>
          <a:stretch>
            <a:fillRect/>
          </a:stretch>
        </p:blipFill>
        <p:spPr>
          <a:xfrm>
            <a:off x="7896651" y="5060722"/>
            <a:ext cx="550951" cy="991712"/>
          </a:xfrm>
          <a:prstGeom prst="rect">
            <a:avLst/>
          </a:prstGeom>
        </p:spPr>
      </p:pic>
      <p:pic>
        <p:nvPicPr>
          <p:cNvPr id="25" name="Bildobjekt 24"/>
          <p:cNvPicPr>
            <a:picLocks noChangeAspect="1"/>
          </p:cNvPicPr>
          <p:nvPr/>
        </p:nvPicPr>
        <p:blipFill>
          <a:blip r:embed="rId5"/>
          <a:stretch>
            <a:fillRect/>
          </a:stretch>
        </p:blipFill>
        <p:spPr>
          <a:xfrm>
            <a:off x="5630964" y="468525"/>
            <a:ext cx="1047208" cy="920657"/>
          </a:xfrm>
          <a:prstGeom prst="rect">
            <a:avLst/>
          </a:prstGeom>
        </p:spPr>
      </p:pic>
      <p:pic>
        <p:nvPicPr>
          <p:cNvPr id="26" name="Bildobjekt 25"/>
          <p:cNvPicPr>
            <a:picLocks noChangeAspect="1"/>
          </p:cNvPicPr>
          <p:nvPr/>
        </p:nvPicPr>
        <p:blipFill>
          <a:blip r:embed="rId6"/>
          <a:stretch>
            <a:fillRect/>
          </a:stretch>
        </p:blipFill>
        <p:spPr>
          <a:xfrm>
            <a:off x="5384889" y="27517"/>
            <a:ext cx="1042442" cy="916252"/>
          </a:xfrm>
          <a:prstGeom prst="rect">
            <a:avLst/>
          </a:prstGeom>
        </p:spPr>
      </p:pic>
      <p:pic>
        <p:nvPicPr>
          <p:cNvPr id="6" name="Bildobjekt 5"/>
          <p:cNvPicPr>
            <a:picLocks noChangeAspect="1"/>
          </p:cNvPicPr>
          <p:nvPr/>
        </p:nvPicPr>
        <p:blipFill>
          <a:blip r:embed="rId7"/>
          <a:stretch>
            <a:fillRect/>
          </a:stretch>
        </p:blipFill>
        <p:spPr>
          <a:xfrm>
            <a:off x="4092632" y="2265990"/>
            <a:ext cx="3820866" cy="3820866"/>
          </a:xfrm>
          <a:prstGeom prst="rect">
            <a:avLst/>
          </a:prstGeom>
        </p:spPr>
      </p:pic>
      <p:pic>
        <p:nvPicPr>
          <p:cNvPr id="7" name="Bildobjekt 6"/>
          <p:cNvPicPr>
            <a:picLocks noChangeAspect="1"/>
          </p:cNvPicPr>
          <p:nvPr/>
        </p:nvPicPr>
        <p:blipFill>
          <a:blip r:embed="rId8"/>
          <a:stretch>
            <a:fillRect/>
          </a:stretch>
        </p:blipFill>
        <p:spPr>
          <a:xfrm>
            <a:off x="719384" y="-202459"/>
            <a:ext cx="2974283" cy="2974283"/>
          </a:xfrm>
          <a:prstGeom prst="rect">
            <a:avLst/>
          </a:prstGeom>
        </p:spPr>
      </p:pic>
      <p:pic>
        <p:nvPicPr>
          <p:cNvPr id="8" name="Bildobjekt 7"/>
          <p:cNvPicPr>
            <a:picLocks noChangeAspect="1"/>
          </p:cNvPicPr>
          <p:nvPr/>
        </p:nvPicPr>
        <p:blipFill>
          <a:blip r:embed="rId9"/>
          <a:stretch>
            <a:fillRect/>
          </a:stretch>
        </p:blipFill>
        <p:spPr>
          <a:xfrm>
            <a:off x="9329481" y="652266"/>
            <a:ext cx="1572904" cy="1213209"/>
          </a:xfrm>
          <a:prstGeom prst="rect">
            <a:avLst/>
          </a:prstGeom>
        </p:spPr>
      </p:pic>
      <p:pic>
        <p:nvPicPr>
          <p:cNvPr id="9" name="Bildobjekt 8"/>
          <p:cNvPicPr>
            <a:picLocks noChangeAspect="1"/>
          </p:cNvPicPr>
          <p:nvPr/>
        </p:nvPicPr>
        <p:blipFill>
          <a:blip r:embed="rId10"/>
          <a:stretch>
            <a:fillRect/>
          </a:stretch>
        </p:blipFill>
        <p:spPr>
          <a:xfrm>
            <a:off x="8705723" y="1589558"/>
            <a:ext cx="2773920" cy="932769"/>
          </a:xfrm>
          <a:prstGeom prst="rect">
            <a:avLst/>
          </a:prstGeom>
        </p:spPr>
      </p:pic>
      <p:pic>
        <p:nvPicPr>
          <p:cNvPr id="2" name="Bildobjekt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8993" y="2901356"/>
            <a:ext cx="992592" cy="1200716"/>
          </a:xfrm>
          <a:prstGeom prst="rect">
            <a:avLst/>
          </a:prstGeom>
        </p:spPr>
      </p:pic>
      <p:pic>
        <p:nvPicPr>
          <p:cNvPr id="4" name="Bildobjekt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66041" y="1817739"/>
            <a:ext cx="1004005" cy="1083617"/>
          </a:xfrm>
          <a:prstGeom prst="rect">
            <a:avLst/>
          </a:prstGeom>
        </p:spPr>
      </p:pic>
      <p:pic>
        <p:nvPicPr>
          <p:cNvPr id="5" name="Bildobjekt 4"/>
          <p:cNvPicPr>
            <a:picLocks noChangeAspect="1"/>
          </p:cNvPicPr>
          <p:nvPr/>
        </p:nvPicPr>
        <p:blipFill>
          <a:blip r:embed="rId13"/>
          <a:stretch>
            <a:fillRect/>
          </a:stretch>
        </p:blipFill>
        <p:spPr>
          <a:xfrm>
            <a:off x="9130472" y="2374736"/>
            <a:ext cx="1005927" cy="1079086"/>
          </a:xfrm>
          <a:prstGeom prst="rect">
            <a:avLst/>
          </a:prstGeom>
        </p:spPr>
      </p:pic>
      <p:pic>
        <p:nvPicPr>
          <p:cNvPr id="11" name="Bildobjekt 10"/>
          <p:cNvPicPr>
            <a:picLocks noChangeAspect="1"/>
          </p:cNvPicPr>
          <p:nvPr/>
        </p:nvPicPr>
        <p:blipFill>
          <a:blip r:embed="rId13"/>
          <a:stretch>
            <a:fillRect/>
          </a:stretch>
        </p:blipFill>
        <p:spPr>
          <a:xfrm>
            <a:off x="9874329" y="2091473"/>
            <a:ext cx="1005927" cy="1079086"/>
          </a:xfrm>
          <a:prstGeom prst="rect">
            <a:avLst/>
          </a:prstGeom>
        </p:spPr>
      </p:pic>
      <p:pic>
        <p:nvPicPr>
          <p:cNvPr id="12" name="Bildobjekt 11"/>
          <p:cNvPicPr>
            <a:picLocks noChangeAspect="1"/>
          </p:cNvPicPr>
          <p:nvPr/>
        </p:nvPicPr>
        <p:blipFill>
          <a:blip r:embed="rId13"/>
          <a:stretch>
            <a:fillRect/>
          </a:stretch>
        </p:blipFill>
        <p:spPr>
          <a:xfrm>
            <a:off x="10684313" y="2269298"/>
            <a:ext cx="1005927" cy="1079086"/>
          </a:xfrm>
          <a:prstGeom prst="rect">
            <a:avLst/>
          </a:prstGeom>
        </p:spPr>
      </p:pic>
      <p:pic>
        <p:nvPicPr>
          <p:cNvPr id="13" name="Bildobjekt 12"/>
          <p:cNvPicPr>
            <a:picLocks noChangeAspect="1"/>
          </p:cNvPicPr>
          <p:nvPr/>
        </p:nvPicPr>
        <p:blipFill>
          <a:blip r:embed="rId14"/>
          <a:stretch>
            <a:fillRect/>
          </a:stretch>
        </p:blipFill>
        <p:spPr>
          <a:xfrm>
            <a:off x="1319018" y="3231578"/>
            <a:ext cx="993734" cy="1201016"/>
          </a:xfrm>
          <a:prstGeom prst="rect">
            <a:avLst/>
          </a:prstGeom>
        </p:spPr>
      </p:pic>
      <p:pic>
        <p:nvPicPr>
          <p:cNvPr id="14" name="Bildobjekt 13"/>
          <p:cNvPicPr>
            <a:picLocks noChangeAspect="1"/>
          </p:cNvPicPr>
          <p:nvPr/>
        </p:nvPicPr>
        <p:blipFill>
          <a:blip r:embed="rId14"/>
          <a:stretch>
            <a:fillRect/>
          </a:stretch>
        </p:blipFill>
        <p:spPr>
          <a:xfrm>
            <a:off x="1730612" y="2302853"/>
            <a:ext cx="993734" cy="1201016"/>
          </a:xfrm>
          <a:prstGeom prst="rect">
            <a:avLst/>
          </a:prstGeom>
        </p:spPr>
      </p:pic>
      <p:pic>
        <p:nvPicPr>
          <p:cNvPr id="15" name="Bildobjekt 14"/>
          <p:cNvPicPr>
            <a:picLocks noChangeAspect="1"/>
          </p:cNvPicPr>
          <p:nvPr/>
        </p:nvPicPr>
        <p:blipFill>
          <a:blip r:embed="rId14"/>
          <a:stretch>
            <a:fillRect/>
          </a:stretch>
        </p:blipFill>
        <p:spPr>
          <a:xfrm>
            <a:off x="2462906" y="4086104"/>
            <a:ext cx="993734" cy="1201016"/>
          </a:xfrm>
          <a:prstGeom prst="rect">
            <a:avLst/>
          </a:prstGeom>
        </p:spPr>
      </p:pic>
      <p:pic>
        <p:nvPicPr>
          <p:cNvPr id="16" name="Bildobjekt 15"/>
          <p:cNvPicPr>
            <a:picLocks noChangeAspect="1"/>
          </p:cNvPicPr>
          <p:nvPr/>
        </p:nvPicPr>
        <p:blipFill>
          <a:blip r:embed="rId14"/>
          <a:stretch>
            <a:fillRect/>
          </a:stretch>
        </p:blipFill>
        <p:spPr>
          <a:xfrm>
            <a:off x="2146468" y="4048645"/>
            <a:ext cx="538345" cy="650638"/>
          </a:xfrm>
          <a:prstGeom prst="rect">
            <a:avLst/>
          </a:prstGeom>
        </p:spPr>
      </p:pic>
      <p:pic>
        <p:nvPicPr>
          <p:cNvPr id="17" name="Bildobjekt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56090" y="4333021"/>
            <a:ext cx="738046" cy="955119"/>
          </a:xfrm>
          <a:prstGeom prst="rect">
            <a:avLst/>
          </a:prstGeom>
        </p:spPr>
      </p:pic>
      <p:pic>
        <p:nvPicPr>
          <p:cNvPr id="18" name="Bildobjekt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12527" y="4565310"/>
            <a:ext cx="693217" cy="748877"/>
          </a:xfrm>
          <a:prstGeom prst="rect">
            <a:avLst/>
          </a:prstGeom>
        </p:spPr>
      </p:pic>
      <p:pic>
        <p:nvPicPr>
          <p:cNvPr id="19" name="Bildobjekt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506511" y="3908458"/>
            <a:ext cx="791749" cy="1176149"/>
          </a:xfrm>
          <a:prstGeom prst="rect">
            <a:avLst/>
          </a:prstGeom>
        </p:spPr>
      </p:pic>
      <p:pic>
        <p:nvPicPr>
          <p:cNvPr id="20" name="Bildobjekt 19"/>
          <p:cNvPicPr>
            <a:picLocks noChangeAspect="1"/>
          </p:cNvPicPr>
          <p:nvPr/>
        </p:nvPicPr>
        <p:blipFill>
          <a:blip r:embed="rId18"/>
          <a:stretch>
            <a:fillRect/>
          </a:stretch>
        </p:blipFill>
        <p:spPr>
          <a:xfrm>
            <a:off x="9894136" y="3846934"/>
            <a:ext cx="695004" cy="749873"/>
          </a:xfrm>
          <a:prstGeom prst="rect">
            <a:avLst/>
          </a:prstGeom>
        </p:spPr>
      </p:pic>
      <p:pic>
        <p:nvPicPr>
          <p:cNvPr id="22" name="Bildobjekt 21"/>
          <p:cNvPicPr>
            <a:picLocks noChangeAspect="1"/>
          </p:cNvPicPr>
          <p:nvPr/>
        </p:nvPicPr>
        <p:blipFill>
          <a:blip r:embed="rId19"/>
          <a:stretch>
            <a:fillRect/>
          </a:stretch>
        </p:blipFill>
        <p:spPr>
          <a:xfrm>
            <a:off x="9177682" y="3619732"/>
            <a:ext cx="559356" cy="721153"/>
          </a:xfrm>
          <a:prstGeom prst="rect">
            <a:avLst/>
          </a:prstGeom>
        </p:spPr>
      </p:pic>
      <p:pic>
        <p:nvPicPr>
          <p:cNvPr id="23" name="Bildobjekt 22"/>
          <p:cNvPicPr>
            <a:picLocks noChangeAspect="1"/>
          </p:cNvPicPr>
          <p:nvPr/>
        </p:nvPicPr>
        <p:blipFill>
          <a:blip r:embed="rId20"/>
          <a:stretch>
            <a:fillRect/>
          </a:stretch>
        </p:blipFill>
        <p:spPr>
          <a:xfrm>
            <a:off x="2609414" y="3481194"/>
            <a:ext cx="536494" cy="646232"/>
          </a:xfrm>
          <a:prstGeom prst="rect">
            <a:avLst/>
          </a:prstGeom>
        </p:spPr>
      </p:pic>
      <p:pic>
        <p:nvPicPr>
          <p:cNvPr id="24" name="Bildobjekt 23"/>
          <p:cNvPicPr>
            <a:picLocks noChangeAspect="1"/>
          </p:cNvPicPr>
          <p:nvPr/>
        </p:nvPicPr>
        <p:blipFill>
          <a:blip r:embed="rId20"/>
          <a:stretch>
            <a:fillRect/>
          </a:stretch>
        </p:blipFill>
        <p:spPr>
          <a:xfrm>
            <a:off x="2137180" y="3472576"/>
            <a:ext cx="536494" cy="646232"/>
          </a:xfrm>
          <a:prstGeom prst="rect">
            <a:avLst/>
          </a:prstGeom>
        </p:spPr>
      </p:pic>
      <p:pic>
        <p:nvPicPr>
          <p:cNvPr id="27" name="Bildobjekt 26"/>
          <p:cNvPicPr>
            <a:picLocks noChangeAspect="1"/>
          </p:cNvPicPr>
          <p:nvPr/>
        </p:nvPicPr>
        <p:blipFill>
          <a:blip r:embed="rId21"/>
          <a:stretch>
            <a:fillRect/>
          </a:stretch>
        </p:blipFill>
        <p:spPr>
          <a:xfrm flipH="1">
            <a:off x="8631796" y="3186520"/>
            <a:ext cx="549751" cy="991968"/>
          </a:xfrm>
          <a:prstGeom prst="rect">
            <a:avLst/>
          </a:prstGeom>
        </p:spPr>
      </p:pic>
      <p:pic>
        <p:nvPicPr>
          <p:cNvPr id="29" name="Bildobjekt 28"/>
          <p:cNvPicPr>
            <a:picLocks noChangeAspect="1"/>
          </p:cNvPicPr>
          <p:nvPr/>
        </p:nvPicPr>
        <p:blipFill>
          <a:blip r:embed="rId3"/>
          <a:stretch>
            <a:fillRect/>
          </a:stretch>
        </p:blipFill>
        <p:spPr>
          <a:xfrm>
            <a:off x="8529213" y="4406150"/>
            <a:ext cx="550951" cy="991712"/>
          </a:xfrm>
          <a:prstGeom prst="rect">
            <a:avLst/>
          </a:prstGeom>
        </p:spPr>
      </p:pic>
      <p:sp>
        <p:nvSpPr>
          <p:cNvPr id="31" name="Rektangel 15">
            <a:extLst>
              <a:ext uri="{FF2B5EF4-FFF2-40B4-BE49-F238E27FC236}">
                <a16:creationId xmlns:a16="http://schemas.microsoft.com/office/drawing/2014/main" id="{3913D152-FBD4-9971-6AF0-F00F56092D8B}"/>
              </a:ext>
            </a:extLst>
          </p:cNvPr>
          <p:cNvSpPr/>
          <p:nvPr/>
        </p:nvSpPr>
        <p:spPr>
          <a:xfrm>
            <a:off x="0" y="5905663"/>
            <a:ext cx="12293600" cy="952338"/>
          </a:xfrm>
          <a:custGeom>
            <a:avLst/>
            <a:gdLst>
              <a:gd name="connsiteX0" fmla="*/ 0 w 12242902"/>
              <a:gd name="connsiteY0" fmla="*/ 0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0 h 1820606"/>
              <a:gd name="connsiteX0" fmla="*/ 0 w 12242902"/>
              <a:gd name="connsiteY0" fmla="*/ 501041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01041 h 1820606"/>
              <a:gd name="connsiteX0" fmla="*/ 0 w 12242902"/>
              <a:gd name="connsiteY0" fmla="*/ 864296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864296 h 1820606"/>
              <a:gd name="connsiteX0" fmla="*/ 0 w 12242902"/>
              <a:gd name="connsiteY0" fmla="*/ 588723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88723 h 1820606"/>
              <a:gd name="connsiteX0" fmla="*/ 0 w 12242902"/>
              <a:gd name="connsiteY0" fmla="*/ 514382 h 1746265"/>
              <a:gd name="connsiteX1" fmla="*/ 12235468 w 12242902"/>
              <a:gd name="connsiteY1" fmla="*/ 0 h 1746265"/>
              <a:gd name="connsiteX2" fmla="*/ 12242902 w 12242902"/>
              <a:gd name="connsiteY2" fmla="*/ 1746265 h 1746265"/>
              <a:gd name="connsiteX3" fmla="*/ 0 w 12242902"/>
              <a:gd name="connsiteY3" fmla="*/ 1746265 h 1746265"/>
              <a:gd name="connsiteX4" fmla="*/ 0 w 12242902"/>
              <a:gd name="connsiteY4" fmla="*/ 514382 h 17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2902" h="1746265">
                <a:moveTo>
                  <a:pt x="0" y="514382"/>
                </a:moveTo>
                <a:lnTo>
                  <a:pt x="12235468" y="0"/>
                </a:lnTo>
                <a:lnTo>
                  <a:pt x="12242902" y="1746265"/>
                </a:lnTo>
                <a:lnTo>
                  <a:pt x="0" y="1746265"/>
                </a:lnTo>
                <a:lnTo>
                  <a:pt x="0" y="514382"/>
                </a:lnTo>
                <a:close/>
              </a:path>
            </a:pathLst>
          </a:custGeom>
          <a:solidFill>
            <a:srgbClr val="0035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63" dirty="0"/>
              <a:t>       </a:t>
            </a:r>
          </a:p>
        </p:txBody>
      </p:sp>
      <p:pic>
        <p:nvPicPr>
          <p:cNvPr id="10" name="Bildobjekt 9"/>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4005" y="4733936"/>
            <a:ext cx="1844797" cy="1844797"/>
          </a:xfrm>
          <a:prstGeom prst="rect">
            <a:avLst/>
          </a:prstGeom>
        </p:spPr>
      </p:pic>
    </p:spTree>
    <p:extLst>
      <p:ext uri="{BB962C8B-B14F-4D97-AF65-F5344CB8AC3E}">
        <p14:creationId xmlns:p14="http://schemas.microsoft.com/office/powerpoint/2010/main" val="23230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56" presetClass="path" presetSubtype="0" accel="50000" decel="50000" fill="hold" nodeType="clickEffect">
                                  <p:stCondLst>
                                    <p:cond delay="0"/>
                                  </p:stCondLst>
                                  <p:childTnLst>
                                    <p:animMotion origin="layout" path="M 5E-6 -3.7037E-6 L -0.44948 -0.18171 " pathEditMode="relative" rAng="0" ptsTypes="AA">
                                      <p:cBhvr>
                                        <p:cTn id="23" dur="2000" fill="hold"/>
                                        <p:tgtEl>
                                          <p:spTgt spid="30"/>
                                        </p:tgtEl>
                                        <p:attrNameLst>
                                          <p:attrName>ppt_x</p:attrName>
                                          <p:attrName>ppt_y</p:attrName>
                                        </p:attrNameLst>
                                      </p:cBhvr>
                                      <p:rCtr x="-22474" y="-9097"/>
                                    </p:animMotion>
                                  </p:childTnLst>
                                </p:cTn>
                              </p:par>
                              <p:par>
                                <p:cTn id="24" presetID="56" presetClass="path" presetSubtype="0" accel="50000" decel="50000" fill="hold" nodeType="withEffect">
                                  <p:stCondLst>
                                    <p:cond delay="0"/>
                                  </p:stCondLst>
                                  <p:childTnLst>
                                    <p:animMotion origin="layout" path="M 6.25E-7 -3.33333E-6 L -0.49557 -0.34884 " pathEditMode="relative" rAng="0" ptsTypes="AA">
                                      <p:cBhvr>
                                        <p:cTn id="25" dur="2000" fill="hold"/>
                                        <p:tgtEl>
                                          <p:spTgt spid="28"/>
                                        </p:tgtEl>
                                        <p:attrNameLst>
                                          <p:attrName>ppt_x</p:attrName>
                                          <p:attrName>ppt_y</p:attrName>
                                        </p:attrNameLst>
                                      </p:cBhvr>
                                      <p:rCtr x="-24779" y="-17454"/>
                                    </p:animMotion>
                                  </p:childTnLst>
                                </p:cTn>
                              </p:par>
                              <p:par>
                                <p:cTn id="26" presetID="56" presetClass="path" presetSubtype="0" accel="50000" decel="50000" fill="hold" nodeType="withEffect">
                                  <p:stCondLst>
                                    <p:cond delay="0"/>
                                  </p:stCondLst>
                                  <p:childTnLst>
                                    <p:animMotion origin="layout" path="M -2.29167E-6 4.81481E-6 L -0.5444 -0.5382 " pathEditMode="relative" rAng="0" ptsTypes="AA">
                                      <p:cBhvr>
                                        <p:cTn id="27" dur="2000" fill="hold"/>
                                        <p:tgtEl>
                                          <p:spTgt spid="32"/>
                                        </p:tgtEl>
                                        <p:attrNameLst>
                                          <p:attrName>ppt_x</p:attrName>
                                          <p:attrName>ppt_y</p:attrName>
                                        </p:attrNameLst>
                                      </p:cBhvr>
                                      <p:rCtr x="-27227" y="-26921"/>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2.29167E-6 3.33333E-6 L -0.01693 0.44791 " pathEditMode="relative" rAng="0" ptsTypes="AA">
                                      <p:cBhvr>
                                        <p:cTn id="44" dur="2000" fill="hold"/>
                                        <p:tgtEl>
                                          <p:spTgt spid="25"/>
                                        </p:tgtEl>
                                        <p:attrNameLst>
                                          <p:attrName>ppt_x</p:attrName>
                                          <p:attrName>ppt_y</p:attrName>
                                        </p:attrNameLst>
                                      </p:cBhvr>
                                      <p:rCtr x="-846" y="22384"/>
                                    </p:animMotion>
                                  </p:childTnLst>
                                </p:cTn>
                              </p:par>
                              <p:par>
                                <p:cTn id="45" presetID="42" presetClass="path" presetSubtype="0" accel="50000" decel="50000" fill="hold" nodeType="withEffect">
                                  <p:stCondLst>
                                    <p:cond delay="0"/>
                                  </p:stCondLst>
                                  <p:childTnLst>
                                    <p:animMotion origin="layout" path="M 5E-6 -3.33333E-6 L -0.01954 0.49792 " pathEditMode="relative" rAng="0" ptsTypes="AA">
                                      <p:cBhvr>
                                        <p:cTn id="46" dur="2000" fill="hold"/>
                                        <p:tgtEl>
                                          <p:spTgt spid="26"/>
                                        </p:tgtEl>
                                        <p:attrNameLst>
                                          <p:attrName>ppt_x</p:attrName>
                                          <p:attrName>ppt_y</p:attrName>
                                        </p:attrNameLst>
                                      </p:cBhvr>
                                      <p:rCtr x="-977" y="248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ruta 2"/>
          <p:cNvSpPr txBox="1"/>
          <p:nvPr/>
        </p:nvSpPr>
        <p:spPr>
          <a:xfrm>
            <a:off x="1055686" y="1979544"/>
            <a:ext cx="5618575" cy="3970318"/>
          </a:xfrm>
          <a:prstGeom prst="rect">
            <a:avLst/>
          </a:prstGeom>
          <a:solidFill>
            <a:srgbClr val="1C320A">
              <a:alpha val="69804"/>
            </a:srgbClr>
          </a:solidFill>
        </p:spPr>
        <p:txBody>
          <a:bodyPr wrap="square" rtlCol="0">
            <a:spAutoFit/>
          </a:bodyPr>
          <a:lstStyle/>
          <a:p>
            <a:r>
              <a:rPr lang="sv-SE" b="1" dirty="0">
                <a:solidFill>
                  <a:schemeClr val="bg1"/>
                </a:solidFill>
                <a:latin typeface="GS Grotezk Condensed" pitchFamily="50" charset="0"/>
                <a:ea typeface="GS Grotezk Condensed" pitchFamily="50" charset="0"/>
              </a:rPr>
              <a:t>Din arbetsmiljö börjar så fort du börjar jobba eller anländer till arbetsplatse</a:t>
            </a:r>
            <a:r>
              <a:rPr lang="sv-SE" dirty="0">
                <a:solidFill>
                  <a:schemeClr val="bg1"/>
                </a:solidFill>
                <a:latin typeface="GS Grotezk Condensed" pitchFamily="50" charset="0"/>
                <a:ea typeface="GS Grotezk Condensed" pitchFamily="50" charset="0"/>
              </a:rPr>
              <a:t>n</a:t>
            </a:r>
          </a:p>
          <a:p>
            <a:endParaRPr lang="sv-SE" dirty="0">
              <a:solidFill>
                <a:schemeClr val="bg1"/>
              </a:solidFill>
              <a:latin typeface="Klavika Regular" panose="02000000000000000000" pitchFamily="50" charset="0"/>
            </a:endParaRPr>
          </a:p>
          <a:p>
            <a:pPr marL="342900" indent="-342900">
              <a:buFont typeface="Arial" panose="020B0604020202020204" pitchFamily="34" charset="0"/>
              <a:buChar char="•"/>
            </a:pPr>
            <a:r>
              <a:rPr lang="sv-SE" b="1" dirty="0">
                <a:solidFill>
                  <a:schemeClr val="bg1"/>
                </a:solidFill>
                <a:latin typeface="Barlow" panose="00000500000000000000" pitchFamily="50" charset="0"/>
              </a:rPr>
              <a:t>Skyddsutrustning är viktigt</a:t>
            </a:r>
          </a:p>
          <a:p>
            <a:pPr marL="342900" indent="-342900">
              <a:buFont typeface="Arial" panose="020B0604020202020204" pitchFamily="34" charset="0"/>
              <a:buChar char="•"/>
            </a:pPr>
            <a:r>
              <a:rPr lang="sv-SE" b="1" dirty="0">
                <a:solidFill>
                  <a:schemeClr val="bg1"/>
                </a:solidFill>
                <a:latin typeface="Barlow" panose="00000500000000000000" pitchFamily="50" charset="0"/>
              </a:rPr>
              <a:t>Var vaksam på ojämn eller hög arbetsbelastning</a:t>
            </a:r>
          </a:p>
          <a:p>
            <a:pPr marL="342900" indent="-342900">
              <a:buFont typeface="Arial" panose="020B0604020202020204" pitchFamily="34" charset="0"/>
              <a:buChar char="•"/>
            </a:pPr>
            <a:r>
              <a:rPr lang="sv-SE" b="1" dirty="0">
                <a:solidFill>
                  <a:schemeClr val="bg1"/>
                </a:solidFill>
                <a:latin typeface="Barlow" panose="00000500000000000000" pitchFamily="50" charset="0"/>
              </a:rPr>
              <a:t>Följ arbetsplatsens säkerhetsanvisningar</a:t>
            </a:r>
          </a:p>
          <a:p>
            <a:pPr marL="342900" indent="-342900">
              <a:buFont typeface="Arial" panose="020B0604020202020204" pitchFamily="34" charset="0"/>
              <a:buChar char="•"/>
            </a:pPr>
            <a:r>
              <a:rPr lang="sv-SE" b="1" dirty="0">
                <a:solidFill>
                  <a:schemeClr val="bg1"/>
                </a:solidFill>
                <a:latin typeface="Barlow" panose="00000500000000000000" pitchFamily="50" charset="0"/>
              </a:rPr>
              <a:t>Arbetsmiljöverket</a:t>
            </a:r>
          </a:p>
          <a:p>
            <a:pPr marL="342900" indent="-342900">
              <a:buFont typeface="Arial" panose="020B0604020202020204" pitchFamily="34" charset="0"/>
              <a:buChar char="•"/>
            </a:pPr>
            <a:r>
              <a:rPr lang="sv-SE" b="1" dirty="0">
                <a:solidFill>
                  <a:schemeClr val="bg1"/>
                </a:solidFill>
                <a:latin typeface="Barlow" panose="00000500000000000000" pitchFamily="50" charset="0"/>
              </a:rPr>
              <a:t>Arbetsmiljölagen ska följas.</a:t>
            </a:r>
          </a:p>
          <a:p>
            <a:pPr marL="342900" indent="-342900">
              <a:buFont typeface="Arial" panose="020B0604020202020204" pitchFamily="34" charset="0"/>
              <a:buChar char="•"/>
            </a:pPr>
            <a:r>
              <a:rPr lang="sv-SE" b="1" dirty="0">
                <a:solidFill>
                  <a:schemeClr val="bg1"/>
                </a:solidFill>
                <a:latin typeface="Barlow" panose="00000500000000000000" pitchFamily="50" charset="0"/>
              </a:rPr>
              <a:t>Skyddsombud</a:t>
            </a:r>
          </a:p>
          <a:p>
            <a:pPr marL="342900" indent="-342900">
              <a:buFont typeface="Arial" panose="020B0604020202020204" pitchFamily="34" charset="0"/>
              <a:buChar char="•"/>
            </a:pPr>
            <a:r>
              <a:rPr lang="sv-SE" b="1" dirty="0">
                <a:solidFill>
                  <a:schemeClr val="bg1"/>
                </a:solidFill>
                <a:latin typeface="Barlow" panose="00000500000000000000" pitchFamily="50" charset="0"/>
              </a:rPr>
              <a:t>Värdegrund</a:t>
            </a:r>
          </a:p>
          <a:p>
            <a:pPr marL="342900" indent="-342900">
              <a:buFont typeface="Arial" panose="020B0604020202020204" pitchFamily="34" charset="0"/>
              <a:buChar char="•"/>
            </a:pPr>
            <a:endParaRPr lang="sv-SE" sz="2400" dirty="0">
              <a:solidFill>
                <a:schemeClr val="bg1"/>
              </a:solidFill>
              <a:latin typeface="Barlow" panose="00000500000000000000" pitchFamily="50" charset="0"/>
            </a:endParaRPr>
          </a:p>
          <a:p>
            <a:r>
              <a:rPr lang="sv-SE" sz="1600" i="1" dirty="0">
                <a:solidFill>
                  <a:schemeClr val="bg1"/>
                </a:solidFill>
                <a:latin typeface="Barlow" panose="00000500000000000000" pitchFamily="50" charset="0"/>
              </a:rPr>
              <a:t>”Arbetsförhållandena ska anpassas till människors olika förutsättningar i fysiskt och psykiskt avseende.”</a:t>
            </a:r>
          </a:p>
          <a:p>
            <a:r>
              <a:rPr lang="sv-SE" sz="1600" i="1" dirty="0">
                <a:solidFill>
                  <a:schemeClr val="bg1"/>
                </a:solidFill>
                <a:latin typeface="Barlow" panose="00000500000000000000" pitchFamily="50" charset="0"/>
              </a:rPr>
              <a:t>		Arbetsmiljölagen</a:t>
            </a:r>
          </a:p>
        </p:txBody>
      </p:sp>
      <p:sp>
        <p:nvSpPr>
          <p:cNvPr id="7" name="textruta 6"/>
          <p:cNvSpPr txBox="1"/>
          <p:nvPr/>
        </p:nvSpPr>
        <p:spPr>
          <a:xfrm>
            <a:off x="1055687" y="520502"/>
            <a:ext cx="5618575" cy="707886"/>
          </a:xfrm>
          <a:prstGeom prst="rect">
            <a:avLst/>
          </a:prstGeom>
          <a:solidFill>
            <a:srgbClr val="1C320A">
              <a:alpha val="69804"/>
            </a:srgbClr>
          </a:solidFill>
        </p:spPr>
        <p:txBody>
          <a:bodyPr wrap="square" rtlCol="0">
            <a:spAutoFit/>
          </a:bodyPr>
          <a:lstStyle/>
          <a:p>
            <a:r>
              <a:rPr lang="sv-SE" sz="4000" dirty="0">
                <a:solidFill>
                  <a:schemeClr val="bg1"/>
                </a:solidFill>
                <a:latin typeface="GS Grotezk Condensed" pitchFamily="50" charset="0"/>
                <a:ea typeface="GS Grotezk Condensed" pitchFamily="50" charset="0"/>
              </a:rPr>
              <a:t>Din arbetsmiljö</a:t>
            </a:r>
          </a:p>
        </p:txBody>
      </p:sp>
      <p:pic>
        <p:nvPicPr>
          <p:cNvPr id="8" name="Bildobjekt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6" y="74037"/>
            <a:ext cx="1326967" cy="1326967"/>
          </a:xfrm>
          <a:prstGeom prst="rect">
            <a:avLst/>
          </a:prstGeom>
        </p:spPr>
      </p:pic>
    </p:spTree>
    <p:extLst>
      <p:ext uri="{BB962C8B-B14F-4D97-AF65-F5344CB8AC3E}">
        <p14:creationId xmlns:p14="http://schemas.microsoft.com/office/powerpoint/2010/main" val="19493895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p:cNvPicPr>
            <a:picLocks noChangeAspect="1"/>
          </p:cNvPicPr>
          <p:nvPr/>
        </p:nvPicPr>
        <p:blipFill>
          <a:blip r:embed="rId3"/>
          <a:stretch>
            <a:fillRect/>
          </a:stretch>
        </p:blipFill>
        <p:spPr>
          <a:xfrm>
            <a:off x="0" y="0"/>
            <a:ext cx="13588881" cy="9059254"/>
          </a:xfrm>
          <a:prstGeom prst="rect">
            <a:avLst/>
          </a:prstGeom>
        </p:spPr>
      </p:pic>
      <p:sp>
        <p:nvSpPr>
          <p:cNvPr id="2" name="Rektangel 1"/>
          <p:cNvSpPr/>
          <p:nvPr/>
        </p:nvSpPr>
        <p:spPr>
          <a:xfrm>
            <a:off x="1055688" y="571268"/>
            <a:ext cx="6486041" cy="699748"/>
          </a:xfrm>
          <a:prstGeom prst="rect">
            <a:avLst/>
          </a:prstGeom>
          <a:solidFill>
            <a:srgbClr val="1C320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4000" dirty="0">
                <a:latin typeface="GS Grotezk Condensed" pitchFamily="50" charset="0"/>
                <a:ea typeface="GS Grotezk Condensed" pitchFamily="50" charset="0"/>
              </a:rPr>
              <a:t>GS värdegrund</a:t>
            </a:r>
          </a:p>
        </p:txBody>
      </p:sp>
      <p:sp>
        <p:nvSpPr>
          <p:cNvPr id="3" name="textruta 2"/>
          <p:cNvSpPr txBox="1"/>
          <p:nvPr/>
        </p:nvSpPr>
        <p:spPr>
          <a:xfrm>
            <a:off x="1055688" y="1973477"/>
            <a:ext cx="6486041" cy="2585323"/>
          </a:xfrm>
          <a:prstGeom prst="rect">
            <a:avLst/>
          </a:prstGeom>
          <a:solidFill>
            <a:srgbClr val="1C320A">
              <a:alpha val="69804"/>
            </a:srgbClr>
          </a:solidFill>
        </p:spPr>
        <p:txBody>
          <a:bodyPr wrap="square" rtlCol="0">
            <a:spAutoFit/>
          </a:bodyPr>
          <a:lstStyle/>
          <a:p>
            <a:r>
              <a:rPr lang="sv-SE" dirty="0">
                <a:solidFill>
                  <a:schemeClr val="bg1"/>
                </a:solidFill>
                <a:latin typeface="Barlow" panose="00000500000000000000" pitchFamily="50" charset="0"/>
              </a:rPr>
              <a:t>GS värdegrund är de gemensamma värderingar som organisationen värdesätter högst och väljer att vilja leva efter. Den beskriver också önskvärda egenskaper hos medarbetare och ledare. För att en värdegrund ska bli framgångsrik krävs ett aktivt, långsiktigt och regelbundet arbete.</a:t>
            </a:r>
          </a:p>
          <a:p>
            <a:endParaRPr lang="sv-SE" dirty="0">
              <a:solidFill>
                <a:schemeClr val="bg1"/>
              </a:solidFill>
              <a:latin typeface="Barlow" panose="00000500000000000000" pitchFamily="50" charset="0"/>
            </a:endParaRPr>
          </a:p>
          <a:p>
            <a:r>
              <a:rPr lang="sv-SE" dirty="0">
                <a:solidFill>
                  <a:schemeClr val="bg1"/>
                </a:solidFill>
                <a:latin typeface="Barlow" panose="00000500000000000000" pitchFamily="50" charset="0"/>
              </a:rPr>
              <a:t>Facklig organisation, företagsledning är en av de viktigaste funktionerna i detta arbete, samt naturligtvis övriga chefer och ledare inom organisationen.</a:t>
            </a:r>
            <a:endParaRPr lang="sv-SE" sz="1600" i="1" dirty="0">
              <a:solidFill>
                <a:schemeClr val="bg1"/>
              </a:solidFill>
              <a:latin typeface="Barlow" panose="00000500000000000000" pitchFamily="50" charset="0"/>
            </a:endParaRPr>
          </a:p>
        </p:txBody>
      </p:sp>
      <p:sp>
        <p:nvSpPr>
          <p:cNvPr id="5" name="textruta 4"/>
          <p:cNvSpPr txBox="1"/>
          <p:nvPr/>
        </p:nvSpPr>
        <p:spPr>
          <a:xfrm>
            <a:off x="7601951" y="2176085"/>
            <a:ext cx="3145249" cy="1600438"/>
          </a:xfrm>
          <a:prstGeom prst="rect">
            <a:avLst/>
          </a:prstGeom>
          <a:noFill/>
        </p:spPr>
        <p:txBody>
          <a:bodyPr wrap="square" rtlCol="0">
            <a:spAutoFit/>
          </a:bodyPr>
          <a:lstStyle/>
          <a:p>
            <a:pPr algn="ctr"/>
            <a:r>
              <a:rPr lang="sv-SE" sz="1400" i="1" dirty="0">
                <a:solidFill>
                  <a:schemeClr val="bg1"/>
                </a:solidFill>
                <a:latin typeface="Barlow" panose="00000500000000000000" pitchFamily="50" charset="0"/>
              </a:rPr>
              <a:t>”För att kunna förändra något, </a:t>
            </a:r>
          </a:p>
          <a:p>
            <a:pPr algn="ctr"/>
            <a:r>
              <a:rPr lang="sv-SE" sz="1400" i="1" dirty="0">
                <a:solidFill>
                  <a:schemeClr val="bg1"/>
                </a:solidFill>
                <a:latin typeface="Barlow" panose="00000500000000000000" pitchFamily="50" charset="0"/>
              </a:rPr>
              <a:t>behöver jag börja med mig själv.</a:t>
            </a:r>
          </a:p>
          <a:p>
            <a:pPr algn="ctr"/>
            <a:r>
              <a:rPr lang="sv-SE" sz="1400" i="1" dirty="0">
                <a:solidFill>
                  <a:schemeClr val="bg1"/>
                </a:solidFill>
                <a:latin typeface="Barlow" panose="00000500000000000000" pitchFamily="50" charset="0"/>
              </a:rPr>
              <a:t>För att kunna förändra en helhet, </a:t>
            </a:r>
          </a:p>
          <a:p>
            <a:pPr algn="ctr"/>
            <a:r>
              <a:rPr lang="sv-SE" sz="1400" i="1" dirty="0">
                <a:solidFill>
                  <a:schemeClr val="bg1"/>
                </a:solidFill>
                <a:latin typeface="Barlow" panose="00000500000000000000" pitchFamily="50" charset="0"/>
              </a:rPr>
              <a:t>behöver jag börja med en liten del. </a:t>
            </a:r>
          </a:p>
          <a:p>
            <a:pPr algn="ctr"/>
            <a:r>
              <a:rPr lang="sv-SE" sz="1400" i="1" dirty="0">
                <a:solidFill>
                  <a:schemeClr val="bg1"/>
                </a:solidFill>
                <a:latin typeface="Barlow" panose="00000500000000000000" pitchFamily="50" charset="0"/>
              </a:rPr>
              <a:t>Förändring startar med insikt.</a:t>
            </a:r>
          </a:p>
          <a:p>
            <a:pPr algn="ctr"/>
            <a:r>
              <a:rPr lang="sv-SE" sz="1400" i="1" dirty="0">
                <a:solidFill>
                  <a:schemeClr val="bg1"/>
                </a:solidFill>
                <a:latin typeface="Barlow" panose="00000500000000000000" pitchFamily="50" charset="0"/>
              </a:rPr>
              <a:t>Insikt kommer med </a:t>
            </a:r>
          </a:p>
          <a:p>
            <a:pPr algn="ctr"/>
            <a:r>
              <a:rPr lang="sv-SE" sz="1400" i="1" dirty="0">
                <a:solidFill>
                  <a:schemeClr val="bg1"/>
                </a:solidFill>
                <a:latin typeface="Barlow" panose="00000500000000000000" pitchFamily="50" charset="0"/>
              </a:rPr>
              <a:t>delaktighet.”</a:t>
            </a:r>
          </a:p>
        </p:txBody>
      </p:sp>
      <p:pic>
        <p:nvPicPr>
          <p:cNvPr id="7" name="Bildobjekt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6" y="74037"/>
            <a:ext cx="1326967" cy="1326967"/>
          </a:xfrm>
          <a:prstGeom prst="rect">
            <a:avLst/>
          </a:prstGeom>
        </p:spPr>
      </p:pic>
    </p:spTree>
    <p:extLst>
      <p:ext uri="{BB962C8B-B14F-4D97-AF65-F5344CB8AC3E}">
        <p14:creationId xmlns:p14="http://schemas.microsoft.com/office/powerpoint/2010/main" val="3996234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EF3"/>
        </a:solidFill>
        <a:effectLst/>
      </p:bgPr>
    </p:bg>
    <p:spTree>
      <p:nvGrpSpPr>
        <p:cNvPr id="1" name=""/>
        <p:cNvGrpSpPr/>
        <p:nvPr/>
      </p:nvGrpSpPr>
      <p:grpSpPr>
        <a:xfrm>
          <a:off x="0" y="0"/>
          <a:ext cx="0" cy="0"/>
          <a:chOff x="0" y="0"/>
          <a:chExt cx="0" cy="0"/>
        </a:xfrm>
      </p:grpSpPr>
      <p:sp>
        <p:nvSpPr>
          <p:cNvPr id="2" name="textruta 1"/>
          <p:cNvSpPr txBox="1"/>
          <p:nvPr/>
        </p:nvSpPr>
        <p:spPr>
          <a:xfrm>
            <a:off x="732950" y="566032"/>
            <a:ext cx="7325599" cy="707886"/>
          </a:xfrm>
          <a:prstGeom prst="rect">
            <a:avLst/>
          </a:prstGeom>
          <a:noFill/>
        </p:spPr>
        <p:txBody>
          <a:bodyPr wrap="square" rtlCol="0">
            <a:spAutoFit/>
          </a:bodyPr>
          <a:lstStyle/>
          <a:p>
            <a:r>
              <a:rPr lang="sv-SE" sz="4000" dirty="0">
                <a:latin typeface="GS Grotezk Condensed" pitchFamily="50" charset="0"/>
                <a:ea typeface="GS Grotezk Condensed" pitchFamily="50" charset="0"/>
                <a:cs typeface="Arial" panose="020B0604020202020204" pitchFamily="34" charset="0"/>
              </a:rPr>
              <a:t>Vem är jag?</a:t>
            </a:r>
          </a:p>
        </p:txBody>
      </p:sp>
      <p:sp>
        <p:nvSpPr>
          <p:cNvPr id="3" name="textruta 2"/>
          <p:cNvSpPr txBox="1"/>
          <p:nvPr/>
        </p:nvSpPr>
        <p:spPr>
          <a:xfrm>
            <a:off x="1181821" y="3822338"/>
            <a:ext cx="5313869" cy="2862322"/>
          </a:xfrm>
          <a:prstGeom prst="rect">
            <a:avLst/>
          </a:prstGeom>
          <a:noFill/>
        </p:spPr>
        <p:txBody>
          <a:bodyPr wrap="square" rtlCol="0">
            <a:spAutoFit/>
          </a:bodyPr>
          <a:lstStyle/>
          <a:p>
            <a:pPr algn="r" fontAlgn="base">
              <a:buClr>
                <a:schemeClr val="accent6"/>
              </a:buClr>
            </a:pPr>
            <a:r>
              <a:rPr lang="sv-SE" dirty="0"/>
              <a:t>XXX (Här skriver du ditt namn)</a:t>
            </a:r>
          </a:p>
          <a:p>
            <a:pPr algn="r" fontAlgn="base">
              <a:buClr>
                <a:schemeClr val="accent6"/>
              </a:buClr>
            </a:pPr>
            <a:endParaRPr lang="sv-SE" b="1" i="1" dirty="0"/>
          </a:p>
          <a:p>
            <a:pPr algn="r" fontAlgn="base">
              <a:buClr>
                <a:schemeClr val="accent6"/>
              </a:buClr>
            </a:pPr>
            <a:r>
              <a:rPr lang="sv-SE" dirty="0"/>
              <a:t>XXX (Här skriver du ditt yrke)</a:t>
            </a:r>
          </a:p>
          <a:p>
            <a:pPr algn="r" fontAlgn="base">
              <a:buClr>
                <a:schemeClr val="accent6"/>
              </a:buClr>
            </a:pPr>
            <a:endParaRPr lang="sv-SE" dirty="0"/>
          </a:p>
          <a:p>
            <a:pPr algn="r" fontAlgn="base">
              <a:buClr>
                <a:schemeClr val="accent6"/>
              </a:buClr>
            </a:pPr>
            <a:r>
              <a:rPr lang="sv-SE" dirty="0"/>
              <a:t>XXX (Här skriver du ditt/dina fackliga uppdrag)</a:t>
            </a:r>
          </a:p>
          <a:p>
            <a:pPr marL="285750" indent="-285750" algn="r" fontAlgn="base">
              <a:buClr>
                <a:schemeClr val="accent6"/>
              </a:buClr>
              <a:buFont typeface="Wingdings" panose="05000000000000000000" pitchFamily="2" charset="2"/>
              <a:buChar char="§"/>
            </a:pPr>
            <a:endParaRPr lang="sv-SE" dirty="0"/>
          </a:p>
          <a:p>
            <a:pPr marL="285750" indent="-285750" algn="r" fontAlgn="base">
              <a:buClr>
                <a:schemeClr val="accent6"/>
              </a:buClr>
              <a:buFont typeface="Arial" panose="020B0604020202020204" pitchFamily="34" charset="0"/>
              <a:buChar char="•"/>
            </a:pPr>
            <a:endParaRPr lang="sv-SE" dirty="0"/>
          </a:p>
          <a:p>
            <a:pPr marL="285750" indent="-285750" algn="r" fontAlgn="base">
              <a:buClr>
                <a:schemeClr val="accent6"/>
              </a:buClr>
              <a:buFont typeface="Wingdings" panose="05000000000000000000" pitchFamily="2" charset="2"/>
              <a:buChar char="§"/>
            </a:pPr>
            <a:endParaRPr lang="sv-SE" dirty="0"/>
          </a:p>
          <a:p>
            <a:pPr marL="285750" indent="-285750" algn="r" fontAlgn="base">
              <a:buClr>
                <a:schemeClr val="accent6"/>
              </a:buClr>
              <a:buFont typeface="Wingdings" panose="05000000000000000000" pitchFamily="2" charset="2"/>
              <a:buChar char="§"/>
            </a:pPr>
            <a:endParaRPr lang="sv-SE" dirty="0"/>
          </a:p>
          <a:p>
            <a:pPr marL="285750" indent="-285750" algn="r" fontAlgn="base">
              <a:buClr>
                <a:schemeClr val="accent6"/>
              </a:buClr>
              <a:buFont typeface="Arial" panose="020B0604020202020204" pitchFamily="34" charset="0"/>
              <a:buChar char="•"/>
            </a:pPr>
            <a:endParaRPr lang="sv-SE" dirty="0"/>
          </a:p>
        </p:txBody>
      </p:sp>
      <p:cxnSp>
        <p:nvCxnSpPr>
          <p:cNvPr id="8" name="Rak koppling 7"/>
          <p:cNvCxnSpPr/>
          <p:nvPr/>
        </p:nvCxnSpPr>
        <p:spPr>
          <a:xfrm>
            <a:off x="6590581" y="1751162"/>
            <a:ext cx="0" cy="3536841"/>
          </a:xfrm>
          <a:prstGeom prst="line">
            <a:avLst/>
          </a:prstGeom>
          <a:ln w="28575"/>
        </p:spPr>
        <p:style>
          <a:lnRef idx="1">
            <a:schemeClr val="dk1"/>
          </a:lnRef>
          <a:fillRef idx="0">
            <a:schemeClr val="dk1"/>
          </a:fillRef>
          <a:effectRef idx="0">
            <a:schemeClr val="dk1"/>
          </a:effectRef>
          <a:fontRef idx="minor">
            <a:schemeClr val="tx1"/>
          </a:fontRef>
        </p:style>
      </p:cxnSp>
      <p:pic>
        <p:nvPicPr>
          <p:cNvPr id="12" name="Bildobjekt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8686" y="1751162"/>
            <a:ext cx="1616356" cy="3780949"/>
          </a:xfrm>
          <a:prstGeom prst="rect">
            <a:avLst/>
          </a:prstGeom>
        </p:spPr>
      </p:pic>
      <p:sp>
        <p:nvSpPr>
          <p:cNvPr id="9" name="Rektangel 15">
            <a:extLst>
              <a:ext uri="{FF2B5EF4-FFF2-40B4-BE49-F238E27FC236}">
                <a16:creationId xmlns:a16="http://schemas.microsoft.com/office/drawing/2014/main" id="{3913D152-FBD4-9971-6AF0-F00F56092D8B}"/>
              </a:ext>
            </a:extLst>
          </p:cNvPr>
          <p:cNvSpPr/>
          <p:nvPr/>
        </p:nvSpPr>
        <p:spPr>
          <a:xfrm>
            <a:off x="0" y="5905663"/>
            <a:ext cx="12293600" cy="952338"/>
          </a:xfrm>
          <a:custGeom>
            <a:avLst/>
            <a:gdLst>
              <a:gd name="connsiteX0" fmla="*/ 0 w 12242902"/>
              <a:gd name="connsiteY0" fmla="*/ 0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0 h 1820606"/>
              <a:gd name="connsiteX0" fmla="*/ 0 w 12242902"/>
              <a:gd name="connsiteY0" fmla="*/ 501041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01041 h 1820606"/>
              <a:gd name="connsiteX0" fmla="*/ 0 w 12242902"/>
              <a:gd name="connsiteY0" fmla="*/ 864296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864296 h 1820606"/>
              <a:gd name="connsiteX0" fmla="*/ 0 w 12242902"/>
              <a:gd name="connsiteY0" fmla="*/ 588723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88723 h 1820606"/>
              <a:gd name="connsiteX0" fmla="*/ 0 w 12242902"/>
              <a:gd name="connsiteY0" fmla="*/ 514382 h 1746265"/>
              <a:gd name="connsiteX1" fmla="*/ 12235468 w 12242902"/>
              <a:gd name="connsiteY1" fmla="*/ 0 h 1746265"/>
              <a:gd name="connsiteX2" fmla="*/ 12242902 w 12242902"/>
              <a:gd name="connsiteY2" fmla="*/ 1746265 h 1746265"/>
              <a:gd name="connsiteX3" fmla="*/ 0 w 12242902"/>
              <a:gd name="connsiteY3" fmla="*/ 1746265 h 1746265"/>
              <a:gd name="connsiteX4" fmla="*/ 0 w 12242902"/>
              <a:gd name="connsiteY4" fmla="*/ 514382 h 17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2902" h="1746265">
                <a:moveTo>
                  <a:pt x="0" y="514382"/>
                </a:moveTo>
                <a:lnTo>
                  <a:pt x="12235468" y="0"/>
                </a:lnTo>
                <a:lnTo>
                  <a:pt x="12242902" y="1746265"/>
                </a:lnTo>
                <a:lnTo>
                  <a:pt x="0" y="1746265"/>
                </a:lnTo>
                <a:lnTo>
                  <a:pt x="0" y="514382"/>
                </a:lnTo>
                <a:close/>
              </a:path>
            </a:pathLst>
          </a:custGeom>
          <a:solidFill>
            <a:srgbClr val="273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63" dirty="0"/>
              <a:t>       </a:t>
            </a:r>
          </a:p>
        </p:txBody>
      </p:sp>
      <p:pic>
        <p:nvPicPr>
          <p:cNvPr id="10" name="Bildobjekt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3225" y="0"/>
            <a:ext cx="1982547" cy="1982547"/>
          </a:xfrm>
          <a:prstGeom prst="rect">
            <a:avLst/>
          </a:prstGeom>
        </p:spPr>
      </p:pic>
    </p:spTree>
    <p:extLst>
      <p:ext uri="{BB962C8B-B14F-4D97-AF65-F5344CB8AC3E}">
        <p14:creationId xmlns:p14="http://schemas.microsoft.com/office/powerpoint/2010/main" val="328705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p:cNvPicPr>
            <a:picLocks noChangeAspect="1"/>
          </p:cNvPicPr>
          <p:nvPr/>
        </p:nvPicPr>
        <p:blipFill>
          <a:blip r:embed="rId3"/>
          <a:stretch>
            <a:fillRect/>
          </a:stretch>
        </p:blipFill>
        <p:spPr>
          <a:xfrm>
            <a:off x="0" y="0"/>
            <a:ext cx="13589162" cy="9059441"/>
          </a:xfrm>
          <a:prstGeom prst="rect">
            <a:avLst/>
          </a:prstGeom>
        </p:spPr>
      </p:pic>
      <p:sp>
        <p:nvSpPr>
          <p:cNvPr id="3" name="textruta 2"/>
          <p:cNvSpPr txBox="1"/>
          <p:nvPr/>
        </p:nvSpPr>
        <p:spPr>
          <a:xfrm>
            <a:off x="1070240" y="2156295"/>
            <a:ext cx="7426989" cy="4616648"/>
          </a:xfrm>
          <a:prstGeom prst="rect">
            <a:avLst/>
          </a:prstGeom>
          <a:solidFill>
            <a:srgbClr val="1C320A">
              <a:alpha val="69804"/>
            </a:srgbClr>
          </a:solidFill>
        </p:spPr>
        <p:txBody>
          <a:bodyPr wrap="square" rtlCol="0">
            <a:spAutoFit/>
          </a:bodyPr>
          <a:lstStyle/>
          <a:p>
            <a:r>
              <a:rPr lang="sv-SE" sz="2000" b="1" dirty="0">
                <a:solidFill>
                  <a:schemeClr val="bg1"/>
                </a:solidFill>
                <a:latin typeface="Barlow" panose="00000500000000000000" pitchFamily="50" charset="0"/>
              </a:rPr>
              <a:t>Arbetsgivarens arbete med aktiva åtgärder ska omfatta fem områden:</a:t>
            </a:r>
          </a:p>
          <a:p>
            <a:pPr marL="285750" indent="-285750">
              <a:buFont typeface="Arial" panose="020B0604020202020204" pitchFamily="34" charset="0"/>
              <a:buChar char="•"/>
            </a:pPr>
            <a:r>
              <a:rPr lang="sv-SE" dirty="0">
                <a:solidFill>
                  <a:schemeClr val="bg1"/>
                </a:solidFill>
                <a:latin typeface="Barlow" panose="00000500000000000000" pitchFamily="50" charset="0"/>
              </a:rPr>
              <a:t>Arbetsförhållanden</a:t>
            </a:r>
          </a:p>
          <a:p>
            <a:pPr marL="285750" indent="-285750">
              <a:buFont typeface="Arial" panose="020B0604020202020204" pitchFamily="34" charset="0"/>
              <a:buChar char="•"/>
            </a:pPr>
            <a:r>
              <a:rPr lang="sv-SE" dirty="0">
                <a:solidFill>
                  <a:schemeClr val="bg1"/>
                </a:solidFill>
                <a:latin typeface="Barlow" panose="00000500000000000000" pitchFamily="50" charset="0"/>
              </a:rPr>
              <a:t>Bestämmelser och praxis om löner och andra anställningsvillkor</a:t>
            </a:r>
          </a:p>
          <a:p>
            <a:pPr marL="285750" indent="-285750">
              <a:buFont typeface="Arial" panose="020B0604020202020204" pitchFamily="34" charset="0"/>
              <a:buChar char="•"/>
            </a:pPr>
            <a:r>
              <a:rPr lang="sv-SE" dirty="0">
                <a:solidFill>
                  <a:schemeClr val="bg1"/>
                </a:solidFill>
                <a:latin typeface="Barlow" panose="00000500000000000000" pitchFamily="50" charset="0"/>
              </a:rPr>
              <a:t>Rekrytering och befordran</a:t>
            </a:r>
          </a:p>
          <a:p>
            <a:pPr marL="285750" indent="-285750">
              <a:buFont typeface="Arial" panose="020B0604020202020204" pitchFamily="34" charset="0"/>
              <a:buChar char="•"/>
            </a:pPr>
            <a:r>
              <a:rPr lang="sv-SE" dirty="0">
                <a:solidFill>
                  <a:schemeClr val="bg1"/>
                </a:solidFill>
                <a:latin typeface="Barlow" panose="00000500000000000000" pitchFamily="50" charset="0"/>
              </a:rPr>
              <a:t>Utbildning och övrig kompentensutveckling</a:t>
            </a:r>
          </a:p>
          <a:p>
            <a:pPr marL="285750" indent="-285750">
              <a:buFont typeface="Arial" panose="020B0604020202020204" pitchFamily="34" charset="0"/>
              <a:buChar char="•"/>
            </a:pPr>
            <a:r>
              <a:rPr lang="sv-SE" dirty="0">
                <a:solidFill>
                  <a:schemeClr val="bg1"/>
                </a:solidFill>
                <a:latin typeface="Barlow" panose="00000500000000000000" pitchFamily="50" charset="0"/>
              </a:rPr>
              <a:t>Möjligheter att förena förvärvsarbete och föräldraskap</a:t>
            </a:r>
          </a:p>
          <a:p>
            <a:endParaRPr lang="sv-SE" b="1" dirty="0">
              <a:solidFill>
                <a:schemeClr val="bg1"/>
              </a:solidFill>
              <a:latin typeface="Barlow" panose="00000500000000000000" pitchFamily="50" charset="0"/>
            </a:endParaRPr>
          </a:p>
          <a:p>
            <a:r>
              <a:rPr lang="sv-SE" sz="2000" b="1" dirty="0">
                <a:solidFill>
                  <a:schemeClr val="bg1"/>
                </a:solidFill>
                <a:latin typeface="Barlow" panose="00000500000000000000" pitchFamily="50" charset="0"/>
              </a:rPr>
              <a:t>De sju diskrimineringsgrunderna</a:t>
            </a:r>
          </a:p>
          <a:p>
            <a:pPr marL="457200" indent="-457200">
              <a:buFont typeface="Arial" panose="020B0604020202020204" pitchFamily="34" charset="0"/>
              <a:buChar char="•"/>
            </a:pPr>
            <a:r>
              <a:rPr lang="sv-SE" dirty="0">
                <a:solidFill>
                  <a:schemeClr val="bg1"/>
                </a:solidFill>
                <a:latin typeface="Barlow" panose="00000500000000000000" pitchFamily="50" charset="0"/>
              </a:rPr>
              <a:t>Kön</a:t>
            </a:r>
          </a:p>
          <a:p>
            <a:pPr marL="457200" indent="-457200">
              <a:buFont typeface="Arial" panose="020B0604020202020204" pitchFamily="34" charset="0"/>
              <a:buChar char="•"/>
            </a:pPr>
            <a:r>
              <a:rPr lang="sv-SE" dirty="0">
                <a:solidFill>
                  <a:schemeClr val="bg1"/>
                </a:solidFill>
                <a:latin typeface="Barlow" panose="00000500000000000000" pitchFamily="50" charset="0"/>
              </a:rPr>
              <a:t>Könsöverskridande identitet eller uttryck</a:t>
            </a:r>
          </a:p>
          <a:p>
            <a:pPr marL="457200" indent="-457200">
              <a:buFont typeface="Arial" panose="020B0604020202020204" pitchFamily="34" charset="0"/>
              <a:buChar char="•"/>
            </a:pPr>
            <a:r>
              <a:rPr lang="sv-SE" dirty="0">
                <a:solidFill>
                  <a:schemeClr val="bg1"/>
                </a:solidFill>
                <a:latin typeface="Barlow" panose="00000500000000000000" pitchFamily="50" charset="0"/>
              </a:rPr>
              <a:t>Etnicitet</a:t>
            </a:r>
          </a:p>
          <a:p>
            <a:pPr marL="457200" indent="-457200">
              <a:buFont typeface="Arial" panose="020B0604020202020204" pitchFamily="34" charset="0"/>
              <a:buChar char="•"/>
            </a:pPr>
            <a:r>
              <a:rPr lang="sv-SE" dirty="0">
                <a:solidFill>
                  <a:schemeClr val="bg1"/>
                </a:solidFill>
                <a:latin typeface="Barlow" panose="00000500000000000000" pitchFamily="50" charset="0"/>
              </a:rPr>
              <a:t>Religion eller annan trosuppfattning</a:t>
            </a:r>
          </a:p>
          <a:p>
            <a:pPr marL="457200" indent="-457200">
              <a:buFont typeface="Arial" panose="020B0604020202020204" pitchFamily="34" charset="0"/>
              <a:buChar char="•"/>
            </a:pPr>
            <a:r>
              <a:rPr lang="sv-SE" dirty="0">
                <a:solidFill>
                  <a:schemeClr val="bg1"/>
                </a:solidFill>
                <a:latin typeface="Barlow" panose="00000500000000000000" pitchFamily="50" charset="0"/>
              </a:rPr>
              <a:t>Funktionsvariation</a:t>
            </a:r>
          </a:p>
          <a:p>
            <a:pPr marL="457200" indent="-457200">
              <a:buFont typeface="Arial" panose="020B0604020202020204" pitchFamily="34" charset="0"/>
              <a:buChar char="•"/>
            </a:pPr>
            <a:r>
              <a:rPr lang="sv-SE" dirty="0">
                <a:solidFill>
                  <a:schemeClr val="bg1"/>
                </a:solidFill>
                <a:latin typeface="Barlow" panose="00000500000000000000" pitchFamily="50" charset="0"/>
              </a:rPr>
              <a:t>Sexuell läggning </a:t>
            </a:r>
          </a:p>
          <a:p>
            <a:pPr marL="457200" indent="-457200">
              <a:buFont typeface="Arial" panose="020B0604020202020204" pitchFamily="34" charset="0"/>
              <a:buChar char="•"/>
            </a:pPr>
            <a:r>
              <a:rPr lang="sv-SE" dirty="0">
                <a:solidFill>
                  <a:schemeClr val="bg1"/>
                </a:solidFill>
                <a:latin typeface="Barlow" panose="00000500000000000000" pitchFamily="50" charset="0"/>
              </a:rPr>
              <a:t>Ålder</a:t>
            </a:r>
            <a:endParaRPr lang="sv-SE" sz="1600" i="1" dirty="0">
              <a:latin typeface="Barlow" panose="00000500000000000000" pitchFamily="50" charset="0"/>
            </a:endParaRPr>
          </a:p>
        </p:txBody>
      </p:sp>
      <p:sp>
        <p:nvSpPr>
          <p:cNvPr id="9" name="textruta 8"/>
          <p:cNvSpPr txBox="1"/>
          <p:nvPr/>
        </p:nvSpPr>
        <p:spPr>
          <a:xfrm>
            <a:off x="1070240" y="560128"/>
            <a:ext cx="6486041" cy="1323439"/>
          </a:xfrm>
          <a:prstGeom prst="rect">
            <a:avLst/>
          </a:prstGeom>
          <a:solidFill>
            <a:srgbClr val="1C320A">
              <a:alpha val="69804"/>
            </a:srgbClr>
          </a:solidFill>
        </p:spPr>
        <p:txBody>
          <a:bodyPr wrap="square" rtlCol="0">
            <a:spAutoFit/>
          </a:bodyPr>
          <a:lstStyle/>
          <a:p>
            <a:r>
              <a:rPr lang="sv-SE" sz="4000" dirty="0">
                <a:solidFill>
                  <a:schemeClr val="bg1"/>
                </a:solidFill>
                <a:latin typeface="GS Grotezk Condensed" pitchFamily="50" charset="0"/>
                <a:ea typeface="GS Grotezk Condensed" pitchFamily="50" charset="0"/>
              </a:rPr>
              <a:t>Arbetsgivarens skyldigheter enligt diskrimineringslagen</a:t>
            </a:r>
          </a:p>
        </p:txBody>
      </p:sp>
      <p:pic>
        <p:nvPicPr>
          <p:cNvPr id="2" name="Bildobjekt 1"/>
          <p:cNvPicPr>
            <a:picLocks noChangeAspect="1"/>
          </p:cNvPicPr>
          <p:nvPr/>
        </p:nvPicPr>
        <p:blipFill>
          <a:blip r:embed="rId4"/>
          <a:stretch>
            <a:fillRect/>
          </a:stretch>
        </p:blipFill>
        <p:spPr>
          <a:xfrm>
            <a:off x="10880835" y="269944"/>
            <a:ext cx="1018120" cy="1024217"/>
          </a:xfrm>
          <a:prstGeom prst="rect">
            <a:avLst/>
          </a:prstGeom>
        </p:spPr>
      </p:pic>
    </p:spTree>
    <p:extLst>
      <p:ext uri="{BB962C8B-B14F-4D97-AF65-F5344CB8AC3E}">
        <p14:creationId xmlns:p14="http://schemas.microsoft.com/office/powerpoint/2010/main" val="199910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2FEF3"/>
        </a:solidFill>
        <a:effectLst/>
      </p:bgPr>
    </p:bg>
    <p:spTree>
      <p:nvGrpSpPr>
        <p:cNvPr id="1" name=""/>
        <p:cNvGrpSpPr/>
        <p:nvPr/>
      </p:nvGrpSpPr>
      <p:grpSpPr>
        <a:xfrm>
          <a:off x="0" y="0"/>
          <a:ext cx="0" cy="0"/>
          <a:chOff x="0" y="0"/>
          <a:chExt cx="0" cy="0"/>
        </a:xfrm>
      </p:grpSpPr>
      <p:sp>
        <p:nvSpPr>
          <p:cNvPr id="2" name="textruta 1"/>
          <p:cNvSpPr txBox="1"/>
          <p:nvPr/>
        </p:nvSpPr>
        <p:spPr>
          <a:xfrm>
            <a:off x="1055688" y="515831"/>
            <a:ext cx="7325599" cy="707886"/>
          </a:xfrm>
          <a:prstGeom prst="rect">
            <a:avLst/>
          </a:prstGeom>
          <a:noFill/>
        </p:spPr>
        <p:txBody>
          <a:bodyPr wrap="square" rtlCol="0">
            <a:spAutoFit/>
          </a:bodyPr>
          <a:lstStyle/>
          <a:p>
            <a:r>
              <a:rPr lang="sv-SE" sz="4000" b="1" dirty="0">
                <a:solidFill>
                  <a:srgbClr val="1C320A"/>
                </a:solidFill>
                <a:latin typeface="GS Grotezk Condensed" pitchFamily="50" charset="0"/>
                <a:ea typeface="GS Grotezk Condensed" pitchFamily="50" charset="0"/>
                <a:cs typeface="Arial" panose="020B0604020202020204" pitchFamily="34" charset="0"/>
              </a:rPr>
              <a:t>Vem bestämmer din lön?</a:t>
            </a:r>
          </a:p>
        </p:txBody>
      </p:sp>
      <p:pic>
        <p:nvPicPr>
          <p:cNvPr id="7" name="wi7ROIx5br8"/>
          <p:cNvPicPr>
            <a:picLocks noRot="1" noChangeAspect="1"/>
          </p:cNvPicPr>
          <p:nvPr>
            <a:videoFile r:link="rId1"/>
          </p:nvPr>
        </p:nvPicPr>
        <p:blipFill>
          <a:blip r:embed="rId4"/>
          <a:stretch>
            <a:fillRect/>
          </a:stretch>
        </p:blipFill>
        <p:spPr>
          <a:xfrm>
            <a:off x="2285360" y="1745562"/>
            <a:ext cx="6902590" cy="3882707"/>
          </a:xfrm>
          <a:prstGeom prst="rect">
            <a:avLst/>
          </a:prstGeom>
        </p:spPr>
      </p:pic>
      <p:sp>
        <p:nvSpPr>
          <p:cNvPr id="5" name="Rektangel 15">
            <a:extLst>
              <a:ext uri="{FF2B5EF4-FFF2-40B4-BE49-F238E27FC236}">
                <a16:creationId xmlns:a16="http://schemas.microsoft.com/office/drawing/2014/main" id="{3913D152-FBD4-9971-6AF0-F00F56092D8B}"/>
              </a:ext>
            </a:extLst>
          </p:cNvPr>
          <p:cNvSpPr/>
          <p:nvPr/>
        </p:nvSpPr>
        <p:spPr>
          <a:xfrm>
            <a:off x="0" y="5905663"/>
            <a:ext cx="12293600" cy="952338"/>
          </a:xfrm>
          <a:custGeom>
            <a:avLst/>
            <a:gdLst>
              <a:gd name="connsiteX0" fmla="*/ 0 w 12242902"/>
              <a:gd name="connsiteY0" fmla="*/ 0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0 h 1820606"/>
              <a:gd name="connsiteX0" fmla="*/ 0 w 12242902"/>
              <a:gd name="connsiteY0" fmla="*/ 501041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01041 h 1820606"/>
              <a:gd name="connsiteX0" fmla="*/ 0 w 12242902"/>
              <a:gd name="connsiteY0" fmla="*/ 864296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864296 h 1820606"/>
              <a:gd name="connsiteX0" fmla="*/ 0 w 12242902"/>
              <a:gd name="connsiteY0" fmla="*/ 588723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88723 h 1820606"/>
              <a:gd name="connsiteX0" fmla="*/ 0 w 12242902"/>
              <a:gd name="connsiteY0" fmla="*/ 514382 h 1746265"/>
              <a:gd name="connsiteX1" fmla="*/ 12235468 w 12242902"/>
              <a:gd name="connsiteY1" fmla="*/ 0 h 1746265"/>
              <a:gd name="connsiteX2" fmla="*/ 12242902 w 12242902"/>
              <a:gd name="connsiteY2" fmla="*/ 1746265 h 1746265"/>
              <a:gd name="connsiteX3" fmla="*/ 0 w 12242902"/>
              <a:gd name="connsiteY3" fmla="*/ 1746265 h 1746265"/>
              <a:gd name="connsiteX4" fmla="*/ 0 w 12242902"/>
              <a:gd name="connsiteY4" fmla="*/ 514382 h 17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2902" h="1746265">
                <a:moveTo>
                  <a:pt x="0" y="514382"/>
                </a:moveTo>
                <a:lnTo>
                  <a:pt x="12235468" y="0"/>
                </a:lnTo>
                <a:lnTo>
                  <a:pt x="12242902" y="1746265"/>
                </a:lnTo>
                <a:lnTo>
                  <a:pt x="0" y="1746265"/>
                </a:lnTo>
                <a:lnTo>
                  <a:pt x="0" y="514382"/>
                </a:lnTo>
                <a:close/>
              </a:path>
            </a:pathLst>
          </a:custGeom>
          <a:solidFill>
            <a:srgbClr val="0035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63" dirty="0"/>
              <a:t>       </a:t>
            </a:r>
          </a:p>
        </p:txBody>
      </p:sp>
      <p:pic>
        <p:nvPicPr>
          <p:cNvPr id="6" name="Bildobjekt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00761">
            <a:off x="9375267" y="4585999"/>
            <a:ext cx="2365402" cy="2361934"/>
          </a:xfrm>
          <a:prstGeom prst="rect">
            <a:avLst/>
          </a:prstGeom>
        </p:spPr>
      </p:pic>
    </p:spTree>
    <p:extLst>
      <p:ext uri="{BB962C8B-B14F-4D97-AF65-F5344CB8AC3E}">
        <p14:creationId xmlns:p14="http://schemas.microsoft.com/office/powerpoint/2010/main" val="17490042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cTn>
                <p:tgtEl>
                  <p:spTgt spid="7"/>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dobjekt 20"/>
          <p:cNvPicPr>
            <a:picLocks noChangeAspect="1"/>
          </p:cNvPicPr>
          <p:nvPr/>
        </p:nvPicPr>
        <p:blipFill rotWithShape="1">
          <a:blip r:embed="rId3" cstate="print">
            <a:extLst>
              <a:ext uri="{28A0092B-C50C-407E-A947-70E740481C1C}">
                <a14:useLocalDpi xmlns:a14="http://schemas.microsoft.com/office/drawing/2010/main" val="0"/>
              </a:ext>
            </a:extLst>
          </a:blip>
          <a:srcRect l="13509" t="11492" r="20833" b="9473"/>
          <a:stretch/>
        </p:blipFill>
        <p:spPr>
          <a:xfrm>
            <a:off x="928179" y="467819"/>
            <a:ext cx="2773404" cy="5007690"/>
          </a:xfrm>
          <a:prstGeom prst="rect">
            <a:avLst/>
          </a:prstGeom>
        </p:spPr>
      </p:pic>
      <p:sp>
        <p:nvSpPr>
          <p:cNvPr id="3" name="Kommentar i oval 2"/>
          <p:cNvSpPr/>
          <p:nvPr/>
        </p:nvSpPr>
        <p:spPr>
          <a:xfrm>
            <a:off x="3827402" y="828015"/>
            <a:ext cx="3397624" cy="1630960"/>
          </a:xfrm>
          <a:prstGeom prst="wedgeEllipseCallout">
            <a:avLst>
              <a:gd name="adj1" fmla="val -68063"/>
              <a:gd name="adj2" fmla="val -41385"/>
            </a:avLst>
          </a:prstGeom>
          <a:solidFill>
            <a:srgbClr val="1C320A"/>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p:cNvPicPr>
            <a:picLocks noChangeAspect="1"/>
          </p:cNvPicPr>
          <p:nvPr/>
        </p:nvPicPr>
        <p:blipFill>
          <a:blip r:embed="rId4"/>
          <a:stretch>
            <a:fillRect/>
          </a:stretch>
        </p:blipFill>
        <p:spPr>
          <a:xfrm>
            <a:off x="3528415" y="3116625"/>
            <a:ext cx="1809750" cy="1657350"/>
          </a:xfrm>
          <a:prstGeom prst="rect">
            <a:avLst/>
          </a:prstGeom>
        </p:spPr>
      </p:pic>
      <p:pic>
        <p:nvPicPr>
          <p:cNvPr id="7" name="Bildobjekt 6"/>
          <p:cNvPicPr>
            <a:picLocks noChangeAspect="1"/>
          </p:cNvPicPr>
          <p:nvPr/>
        </p:nvPicPr>
        <p:blipFill>
          <a:blip r:embed="rId5"/>
          <a:stretch>
            <a:fillRect/>
          </a:stretch>
        </p:blipFill>
        <p:spPr>
          <a:xfrm>
            <a:off x="7642814" y="3892199"/>
            <a:ext cx="1781175" cy="1762125"/>
          </a:xfrm>
          <a:prstGeom prst="rect">
            <a:avLst/>
          </a:prstGeom>
        </p:spPr>
      </p:pic>
      <p:pic>
        <p:nvPicPr>
          <p:cNvPr id="8" name="Bildobjekt 7"/>
          <p:cNvPicPr>
            <a:picLocks noChangeAspect="1"/>
          </p:cNvPicPr>
          <p:nvPr/>
        </p:nvPicPr>
        <p:blipFill>
          <a:blip r:embed="rId6"/>
          <a:stretch>
            <a:fillRect/>
          </a:stretch>
        </p:blipFill>
        <p:spPr>
          <a:xfrm>
            <a:off x="5900428" y="2825655"/>
            <a:ext cx="1647825" cy="1485900"/>
          </a:xfrm>
          <a:prstGeom prst="rect">
            <a:avLst/>
          </a:prstGeom>
        </p:spPr>
      </p:pic>
      <p:pic>
        <p:nvPicPr>
          <p:cNvPr id="9" name="Bildobjekt 8"/>
          <p:cNvPicPr>
            <a:picLocks noChangeAspect="1"/>
          </p:cNvPicPr>
          <p:nvPr/>
        </p:nvPicPr>
        <p:blipFill>
          <a:blip r:embed="rId7"/>
          <a:stretch>
            <a:fillRect/>
          </a:stretch>
        </p:blipFill>
        <p:spPr>
          <a:xfrm>
            <a:off x="7335855" y="621417"/>
            <a:ext cx="1857375" cy="1685925"/>
          </a:xfrm>
          <a:prstGeom prst="rect">
            <a:avLst/>
          </a:prstGeom>
        </p:spPr>
      </p:pic>
      <p:pic>
        <p:nvPicPr>
          <p:cNvPr id="10" name="Bildobjekt 9"/>
          <p:cNvPicPr>
            <a:picLocks noChangeAspect="1"/>
          </p:cNvPicPr>
          <p:nvPr/>
        </p:nvPicPr>
        <p:blipFill>
          <a:blip r:embed="rId8"/>
          <a:stretch>
            <a:fillRect/>
          </a:stretch>
        </p:blipFill>
        <p:spPr>
          <a:xfrm>
            <a:off x="8786529" y="1892812"/>
            <a:ext cx="1438275" cy="1543050"/>
          </a:xfrm>
          <a:prstGeom prst="rect">
            <a:avLst/>
          </a:prstGeom>
        </p:spPr>
      </p:pic>
      <p:sp>
        <p:nvSpPr>
          <p:cNvPr id="11" name="textruta 10"/>
          <p:cNvSpPr txBox="1"/>
          <p:nvPr/>
        </p:nvSpPr>
        <p:spPr>
          <a:xfrm>
            <a:off x="7225026" y="2096253"/>
            <a:ext cx="1428200" cy="646331"/>
          </a:xfrm>
          <a:prstGeom prst="rect">
            <a:avLst/>
          </a:prstGeom>
          <a:noFill/>
        </p:spPr>
        <p:txBody>
          <a:bodyPr wrap="square" rtlCol="0">
            <a:spAutoFit/>
          </a:bodyPr>
          <a:lstStyle/>
          <a:p>
            <a:pPr algn="ctr"/>
            <a:r>
              <a:rPr lang="sv-SE" dirty="0">
                <a:latin typeface="Arial" panose="020B0604020202020204" pitchFamily="34" charset="0"/>
                <a:cs typeface="Arial" panose="020B0604020202020204" pitchFamily="34" charset="0"/>
              </a:rPr>
              <a:t>God </a:t>
            </a:r>
          </a:p>
          <a:p>
            <a:pPr algn="ctr"/>
            <a:r>
              <a:rPr lang="sv-SE" dirty="0">
                <a:latin typeface="Arial" panose="020B0604020202020204" pitchFamily="34" charset="0"/>
                <a:cs typeface="Arial" panose="020B0604020202020204" pitchFamily="34" charset="0"/>
              </a:rPr>
              <a:t>arbetsmiljö</a:t>
            </a:r>
          </a:p>
        </p:txBody>
      </p:sp>
      <p:sp>
        <p:nvSpPr>
          <p:cNvPr id="12" name="textruta 11"/>
          <p:cNvSpPr txBox="1"/>
          <p:nvPr/>
        </p:nvSpPr>
        <p:spPr>
          <a:xfrm>
            <a:off x="6158249" y="4209960"/>
            <a:ext cx="1390004" cy="369332"/>
          </a:xfrm>
          <a:prstGeom prst="rect">
            <a:avLst/>
          </a:prstGeom>
          <a:noFill/>
        </p:spPr>
        <p:txBody>
          <a:bodyPr wrap="square" rtlCol="0">
            <a:spAutoFit/>
          </a:bodyPr>
          <a:lstStyle/>
          <a:p>
            <a:r>
              <a:rPr lang="sv-SE" dirty="0">
                <a:latin typeface="Arial" panose="020B0604020202020204" pitchFamily="34" charset="0"/>
                <a:cs typeface="Arial" panose="020B0604020202020204" pitchFamily="34" charset="0"/>
              </a:rPr>
              <a:t>Schysst lön</a:t>
            </a:r>
          </a:p>
        </p:txBody>
      </p:sp>
      <p:sp>
        <p:nvSpPr>
          <p:cNvPr id="13" name="textruta 12"/>
          <p:cNvSpPr txBox="1"/>
          <p:nvPr/>
        </p:nvSpPr>
        <p:spPr>
          <a:xfrm>
            <a:off x="7972011" y="5393479"/>
            <a:ext cx="1221219" cy="369332"/>
          </a:xfrm>
          <a:prstGeom prst="rect">
            <a:avLst/>
          </a:prstGeom>
          <a:noFill/>
        </p:spPr>
        <p:txBody>
          <a:bodyPr wrap="square" rtlCol="0">
            <a:spAutoFit/>
          </a:bodyPr>
          <a:lstStyle/>
          <a:p>
            <a:r>
              <a:rPr lang="sv-SE" dirty="0">
                <a:latin typeface="Arial" panose="020B0604020202020204" pitchFamily="34" charset="0"/>
                <a:cs typeface="Arial" panose="020B0604020202020204" pitchFamily="34" charset="0"/>
              </a:rPr>
              <a:t>Mer fritid</a:t>
            </a:r>
          </a:p>
        </p:txBody>
      </p:sp>
      <p:sp>
        <p:nvSpPr>
          <p:cNvPr id="14" name="textruta 13"/>
          <p:cNvSpPr txBox="1"/>
          <p:nvPr/>
        </p:nvSpPr>
        <p:spPr>
          <a:xfrm>
            <a:off x="8653226" y="3319980"/>
            <a:ext cx="1847421" cy="646331"/>
          </a:xfrm>
          <a:prstGeom prst="rect">
            <a:avLst/>
          </a:prstGeom>
          <a:noFill/>
        </p:spPr>
        <p:txBody>
          <a:bodyPr wrap="square" rtlCol="0">
            <a:spAutoFit/>
          </a:bodyPr>
          <a:lstStyle/>
          <a:p>
            <a:pPr algn="ctr"/>
            <a:r>
              <a:rPr lang="sv-SE" dirty="0">
                <a:latin typeface="Arial" panose="020B0604020202020204" pitchFamily="34" charset="0"/>
                <a:cs typeface="Arial" panose="020B0604020202020204" pitchFamily="34" charset="0"/>
              </a:rPr>
              <a:t>Gemensamma förhandlingar</a:t>
            </a:r>
          </a:p>
        </p:txBody>
      </p:sp>
      <p:sp>
        <p:nvSpPr>
          <p:cNvPr id="15" name="textruta 14"/>
          <p:cNvSpPr txBox="1"/>
          <p:nvPr/>
        </p:nvSpPr>
        <p:spPr>
          <a:xfrm>
            <a:off x="3926948" y="4731732"/>
            <a:ext cx="2027640" cy="646331"/>
          </a:xfrm>
          <a:prstGeom prst="rect">
            <a:avLst/>
          </a:prstGeom>
          <a:noFill/>
        </p:spPr>
        <p:txBody>
          <a:bodyPr wrap="square" rtlCol="0">
            <a:spAutoFit/>
          </a:bodyPr>
          <a:lstStyle/>
          <a:p>
            <a:pPr algn="ctr"/>
            <a:r>
              <a:rPr lang="sv-SE" dirty="0">
                <a:latin typeface="Arial" panose="020B0604020202020204" pitchFamily="34" charset="0"/>
                <a:cs typeface="Arial" panose="020B0604020202020204" pitchFamily="34" charset="0"/>
              </a:rPr>
              <a:t>Rätt till skyddsutrustning</a:t>
            </a:r>
          </a:p>
        </p:txBody>
      </p:sp>
      <p:sp>
        <p:nvSpPr>
          <p:cNvPr id="2" name="textruta 1"/>
          <p:cNvSpPr txBox="1"/>
          <p:nvPr/>
        </p:nvSpPr>
        <p:spPr>
          <a:xfrm>
            <a:off x="515063" y="957234"/>
            <a:ext cx="9985584" cy="1384995"/>
          </a:xfrm>
          <a:prstGeom prst="rect">
            <a:avLst/>
          </a:prstGeom>
          <a:noFill/>
          <a:ln w="6350">
            <a:noFill/>
          </a:ln>
        </p:spPr>
        <p:txBody>
          <a:bodyPr wrap="square" rtlCol="0">
            <a:spAutoFit/>
          </a:bodyPr>
          <a:lstStyle/>
          <a:p>
            <a:pPr algn="ctr"/>
            <a:r>
              <a:rPr lang="sv-SE" sz="2800" b="1" dirty="0">
                <a:solidFill>
                  <a:schemeClr val="bg1"/>
                </a:solidFill>
                <a:latin typeface="GS Grotezk Condensed" pitchFamily="50" charset="0"/>
                <a:ea typeface="GS Grotezk Condensed" pitchFamily="50" charset="0"/>
                <a:cs typeface="Arial" panose="020B0604020202020204" pitchFamily="34" charset="0"/>
              </a:rPr>
              <a:t>I GS-facket </a:t>
            </a:r>
          </a:p>
          <a:p>
            <a:pPr algn="ctr"/>
            <a:r>
              <a:rPr lang="sv-SE" sz="2800" b="1" dirty="0">
                <a:solidFill>
                  <a:schemeClr val="bg1"/>
                </a:solidFill>
                <a:latin typeface="GS Grotezk Condensed" pitchFamily="50" charset="0"/>
                <a:ea typeface="GS Grotezk Condensed" pitchFamily="50" charset="0"/>
                <a:cs typeface="Arial" panose="020B0604020202020204" pitchFamily="34" charset="0"/>
              </a:rPr>
              <a:t>arbetar vi för </a:t>
            </a:r>
          </a:p>
          <a:p>
            <a:pPr algn="ctr"/>
            <a:r>
              <a:rPr lang="sv-SE" sz="2800" b="1" dirty="0">
                <a:solidFill>
                  <a:schemeClr val="bg1"/>
                </a:solidFill>
                <a:latin typeface="GS Grotezk Condensed" pitchFamily="50" charset="0"/>
                <a:ea typeface="GS Grotezk Condensed" pitchFamily="50" charset="0"/>
                <a:cs typeface="Arial" panose="020B0604020202020204" pitchFamily="34" charset="0"/>
              </a:rPr>
              <a:t>bra villkor</a:t>
            </a:r>
          </a:p>
        </p:txBody>
      </p:sp>
      <p:sp>
        <p:nvSpPr>
          <p:cNvPr id="17" name="Rektangel 15">
            <a:extLst>
              <a:ext uri="{FF2B5EF4-FFF2-40B4-BE49-F238E27FC236}">
                <a16:creationId xmlns:a16="http://schemas.microsoft.com/office/drawing/2014/main" id="{3913D152-FBD4-9971-6AF0-F00F56092D8B}"/>
              </a:ext>
            </a:extLst>
          </p:cNvPr>
          <p:cNvSpPr/>
          <p:nvPr/>
        </p:nvSpPr>
        <p:spPr>
          <a:xfrm>
            <a:off x="0" y="5905663"/>
            <a:ext cx="12293600" cy="952338"/>
          </a:xfrm>
          <a:custGeom>
            <a:avLst/>
            <a:gdLst>
              <a:gd name="connsiteX0" fmla="*/ 0 w 12242902"/>
              <a:gd name="connsiteY0" fmla="*/ 0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0 h 1820606"/>
              <a:gd name="connsiteX0" fmla="*/ 0 w 12242902"/>
              <a:gd name="connsiteY0" fmla="*/ 501041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01041 h 1820606"/>
              <a:gd name="connsiteX0" fmla="*/ 0 w 12242902"/>
              <a:gd name="connsiteY0" fmla="*/ 864296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864296 h 1820606"/>
              <a:gd name="connsiteX0" fmla="*/ 0 w 12242902"/>
              <a:gd name="connsiteY0" fmla="*/ 588723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88723 h 1820606"/>
              <a:gd name="connsiteX0" fmla="*/ 0 w 12242902"/>
              <a:gd name="connsiteY0" fmla="*/ 514382 h 1746265"/>
              <a:gd name="connsiteX1" fmla="*/ 12235468 w 12242902"/>
              <a:gd name="connsiteY1" fmla="*/ 0 h 1746265"/>
              <a:gd name="connsiteX2" fmla="*/ 12242902 w 12242902"/>
              <a:gd name="connsiteY2" fmla="*/ 1746265 h 1746265"/>
              <a:gd name="connsiteX3" fmla="*/ 0 w 12242902"/>
              <a:gd name="connsiteY3" fmla="*/ 1746265 h 1746265"/>
              <a:gd name="connsiteX4" fmla="*/ 0 w 12242902"/>
              <a:gd name="connsiteY4" fmla="*/ 514382 h 17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2902" h="1746265">
                <a:moveTo>
                  <a:pt x="0" y="514382"/>
                </a:moveTo>
                <a:lnTo>
                  <a:pt x="12235468" y="0"/>
                </a:lnTo>
                <a:lnTo>
                  <a:pt x="12242902" y="1746265"/>
                </a:lnTo>
                <a:lnTo>
                  <a:pt x="0" y="1746265"/>
                </a:lnTo>
                <a:lnTo>
                  <a:pt x="0" y="514382"/>
                </a:lnTo>
                <a:close/>
              </a:path>
            </a:pathLst>
          </a:custGeom>
          <a:solidFill>
            <a:srgbClr val="0035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63" dirty="0"/>
              <a:t>       </a:t>
            </a:r>
          </a:p>
        </p:txBody>
      </p:sp>
      <p:pic>
        <p:nvPicPr>
          <p:cNvPr id="4" name="Bildobjekt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931839">
            <a:off x="-137293" y="4627609"/>
            <a:ext cx="2376016" cy="2372532"/>
          </a:xfrm>
          <a:prstGeom prst="rect">
            <a:avLst/>
          </a:prstGeom>
        </p:spPr>
      </p:pic>
    </p:spTree>
    <p:extLst>
      <p:ext uri="{BB962C8B-B14F-4D97-AF65-F5344CB8AC3E}">
        <p14:creationId xmlns:p14="http://schemas.microsoft.com/office/powerpoint/2010/main" val="21972244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2FEF3"/>
        </a:solidFill>
        <a:effectLst/>
      </p:bgPr>
    </p:bg>
    <p:spTree>
      <p:nvGrpSpPr>
        <p:cNvPr id="1" name=""/>
        <p:cNvGrpSpPr/>
        <p:nvPr/>
      </p:nvGrpSpPr>
      <p:grpSpPr>
        <a:xfrm>
          <a:off x="0" y="0"/>
          <a:ext cx="0" cy="0"/>
          <a:chOff x="0" y="0"/>
          <a:chExt cx="0" cy="0"/>
        </a:xfrm>
      </p:grpSpPr>
      <p:pic>
        <p:nvPicPr>
          <p:cNvPr id="3" name="Bildobjekt 2"/>
          <p:cNvPicPr>
            <a:picLocks noChangeAspect="1"/>
          </p:cNvPicPr>
          <p:nvPr/>
        </p:nvPicPr>
        <p:blipFill>
          <a:blip r:embed="rId3"/>
          <a:stretch>
            <a:fillRect/>
          </a:stretch>
        </p:blipFill>
        <p:spPr>
          <a:xfrm>
            <a:off x="5063309" y="3572369"/>
            <a:ext cx="1881123" cy="2987574"/>
          </a:xfrm>
          <a:prstGeom prst="rect">
            <a:avLst/>
          </a:prstGeom>
        </p:spPr>
      </p:pic>
      <p:pic>
        <p:nvPicPr>
          <p:cNvPr id="10" name="Bildobjekt 9"/>
          <p:cNvPicPr>
            <a:picLocks noChangeAspect="1"/>
          </p:cNvPicPr>
          <p:nvPr/>
        </p:nvPicPr>
        <p:blipFill>
          <a:blip r:embed="rId4"/>
          <a:stretch>
            <a:fillRect/>
          </a:stretch>
        </p:blipFill>
        <p:spPr>
          <a:xfrm>
            <a:off x="10272689" y="2750820"/>
            <a:ext cx="1558023" cy="1992971"/>
          </a:xfrm>
          <a:prstGeom prst="rect">
            <a:avLst/>
          </a:prstGeom>
        </p:spPr>
      </p:pic>
      <p:sp>
        <p:nvSpPr>
          <p:cNvPr id="11" name="textruta 10"/>
          <p:cNvSpPr txBox="1"/>
          <p:nvPr/>
        </p:nvSpPr>
        <p:spPr>
          <a:xfrm>
            <a:off x="10209964" y="4753305"/>
            <a:ext cx="1683474" cy="523220"/>
          </a:xfrm>
          <a:prstGeom prst="rect">
            <a:avLst/>
          </a:prstGeom>
          <a:noFill/>
        </p:spPr>
        <p:txBody>
          <a:bodyPr wrap="none" rtlCol="0">
            <a:spAutoFit/>
          </a:bodyPr>
          <a:lstStyle/>
          <a:p>
            <a:pPr algn="ctr"/>
            <a:r>
              <a:rPr lang="sv-SE" sz="1400" b="1" dirty="0">
                <a:latin typeface="Barlow" panose="00000500000000000000" pitchFamily="50" charset="0"/>
              </a:rPr>
              <a:t>Medlemstidningen </a:t>
            </a:r>
          </a:p>
          <a:p>
            <a:pPr algn="ctr"/>
            <a:r>
              <a:rPr lang="sv-SE" sz="1400" b="1" dirty="0">
                <a:latin typeface="Barlow" panose="00000500000000000000" pitchFamily="50" charset="0"/>
              </a:rPr>
              <a:t>Dagens Arbete</a:t>
            </a:r>
          </a:p>
        </p:txBody>
      </p:sp>
      <p:sp>
        <p:nvSpPr>
          <p:cNvPr id="12" name="textruta 11"/>
          <p:cNvSpPr txBox="1"/>
          <p:nvPr/>
        </p:nvSpPr>
        <p:spPr>
          <a:xfrm>
            <a:off x="7460804" y="2519200"/>
            <a:ext cx="1986372" cy="738664"/>
          </a:xfrm>
          <a:prstGeom prst="rect">
            <a:avLst/>
          </a:prstGeom>
          <a:noFill/>
        </p:spPr>
        <p:txBody>
          <a:bodyPr wrap="square" rtlCol="0">
            <a:spAutoFit/>
          </a:bodyPr>
          <a:lstStyle/>
          <a:p>
            <a:pPr algn="ctr"/>
            <a:r>
              <a:rPr lang="sv-SE" sz="1400" b="1" dirty="0">
                <a:latin typeface="Barlow" panose="00000500000000000000" pitchFamily="50" charset="0"/>
              </a:rPr>
              <a:t>Du får medlemskortet </a:t>
            </a:r>
          </a:p>
          <a:p>
            <a:pPr algn="ctr"/>
            <a:r>
              <a:rPr lang="sv-SE" sz="1400" b="1" dirty="0">
                <a:latin typeface="Barlow" panose="00000500000000000000" pitchFamily="50" charset="0"/>
              </a:rPr>
              <a:t>med en rad olika rabatter</a:t>
            </a:r>
          </a:p>
        </p:txBody>
      </p:sp>
      <p:pic>
        <p:nvPicPr>
          <p:cNvPr id="15" name="Bildobjekt 14"/>
          <p:cNvPicPr>
            <a:picLocks noChangeAspect="1"/>
          </p:cNvPicPr>
          <p:nvPr/>
        </p:nvPicPr>
        <p:blipFill>
          <a:blip r:embed="rId5"/>
          <a:stretch>
            <a:fillRect/>
          </a:stretch>
        </p:blipFill>
        <p:spPr>
          <a:xfrm>
            <a:off x="1338857" y="3392488"/>
            <a:ext cx="1165135" cy="419922"/>
          </a:xfrm>
          <a:prstGeom prst="rect">
            <a:avLst/>
          </a:prstGeom>
        </p:spPr>
      </p:pic>
      <p:sp>
        <p:nvSpPr>
          <p:cNvPr id="17" name="Rektangel 16"/>
          <p:cNvSpPr/>
          <p:nvPr/>
        </p:nvSpPr>
        <p:spPr>
          <a:xfrm>
            <a:off x="1281095" y="3900061"/>
            <a:ext cx="3149826" cy="738664"/>
          </a:xfrm>
          <a:prstGeom prst="rect">
            <a:avLst/>
          </a:prstGeom>
          <a:noFill/>
        </p:spPr>
        <p:txBody>
          <a:bodyPr wrap="square">
            <a:spAutoFit/>
          </a:bodyPr>
          <a:lstStyle/>
          <a:p>
            <a:r>
              <a:rPr lang="sv-SE" sz="1400" b="1" dirty="0">
                <a:latin typeface="Barlow" panose="00000500000000000000" pitchFamily="50" charset="0"/>
              </a:rPr>
              <a:t>Du får ett försäkringspaket med hemförsäkring och olycksfallsförsäkring på fritiden.</a:t>
            </a:r>
          </a:p>
        </p:txBody>
      </p:sp>
      <p:sp>
        <p:nvSpPr>
          <p:cNvPr id="23" name="textruta 22"/>
          <p:cNvSpPr txBox="1"/>
          <p:nvPr/>
        </p:nvSpPr>
        <p:spPr>
          <a:xfrm>
            <a:off x="6237078" y="2388988"/>
            <a:ext cx="3119862" cy="369332"/>
          </a:xfrm>
          <a:prstGeom prst="rect">
            <a:avLst/>
          </a:prstGeom>
          <a:noFill/>
        </p:spPr>
        <p:txBody>
          <a:bodyPr wrap="square" rtlCol="0">
            <a:spAutoFit/>
          </a:bodyPr>
          <a:lstStyle/>
          <a:p>
            <a:r>
              <a:rPr lang="sv-SE" dirty="0">
                <a:solidFill>
                  <a:schemeClr val="bg1"/>
                </a:solidFill>
                <a:latin typeface="Klavika Regular" panose="02000000000000000000" pitchFamily="50" charset="0"/>
              </a:rPr>
              <a:t>Ombudsman</a:t>
            </a:r>
          </a:p>
        </p:txBody>
      </p:sp>
      <p:sp>
        <p:nvSpPr>
          <p:cNvPr id="25" name="Kommentar i oval 24"/>
          <p:cNvSpPr/>
          <p:nvPr/>
        </p:nvSpPr>
        <p:spPr>
          <a:xfrm>
            <a:off x="7160913" y="3773133"/>
            <a:ext cx="2451320" cy="1804981"/>
          </a:xfrm>
          <a:prstGeom prst="wedgeEllipseCallout">
            <a:avLst>
              <a:gd name="adj1" fmla="val -74862"/>
              <a:gd name="adj2" fmla="val -20813"/>
            </a:avLst>
          </a:prstGeom>
          <a:solidFill>
            <a:srgbClr val="1C320A"/>
          </a:solidFill>
          <a:ln>
            <a:solidFill>
              <a:srgbClr val="1C32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p:cNvSpPr/>
          <p:nvPr/>
        </p:nvSpPr>
        <p:spPr>
          <a:xfrm>
            <a:off x="6417264" y="3982306"/>
            <a:ext cx="3855425" cy="1477328"/>
          </a:xfrm>
          <a:prstGeom prst="rect">
            <a:avLst/>
          </a:prstGeom>
        </p:spPr>
        <p:txBody>
          <a:bodyPr wrap="square">
            <a:spAutoFit/>
          </a:bodyPr>
          <a:lstStyle/>
          <a:p>
            <a:pPr algn="ctr"/>
            <a:r>
              <a:rPr lang="sv-SE" dirty="0">
                <a:solidFill>
                  <a:schemeClr val="bg1"/>
                </a:solidFill>
                <a:latin typeface="Barlow" panose="00000500000000000000" pitchFamily="50" charset="0"/>
                <a:cs typeface="Arial" panose="020B0604020202020204" pitchFamily="34" charset="0"/>
              </a:rPr>
              <a:t>Jag svarar på dina </a:t>
            </a:r>
          </a:p>
          <a:p>
            <a:pPr algn="ctr"/>
            <a:r>
              <a:rPr lang="sv-SE" dirty="0">
                <a:solidFill>
                  <a:schemeClr val="bg1"/>
                </a:solidFill>
                <a:latin typeface="Barlow" panose="00000500000000000000" pitchFamily="50" charset="0"/>
                <a:cs typeface="Arial" panose="020B0604020202020204" pitchFamily="34" charset="0"/>
              </a:rPr>
              <a:t>frågor som rör lön, </a:t>
            </a:r>
          </a:p>
          <a:p>
            <a:pPr algn="ctr"/>
            <a:r>
              <a:rPr lang="sv-SE" dirty="0">
                <a:solidFill>
                  <a:schemeClr val="bg1"/>
                </a:solidFill>
                <a:latin typeface="Barlow" panose="00000500000000000000" pitchFamily="50" charset="0"/>
                <a:cs typeface="Arial" panose="020B0604020202020204" pitchFamily="34" charset="0"/>
              </a:rPr>
              <a:t>arbetsmiljö eller </a:t>
            </a:r>
          </a:p>
          <a:p>
            <a:pPr algn="ctr"/>
            <a:r>
              <a:rPr lang="sv-SE" dirty="0">
                <a:solidFill>
                  <a:schemeClr val="bg1"/>
                </a:solidFill>
                <a:latin typeface="Barlow" panose="00000500000000000000" pitchFamily="50" charset="0"/>
                <a:cs typeface="Arial" panose="020B0604020202020204" pitchFamily="34" charset="0"/>
              </a:rPr>
              <a:t>utbildning. </a:t>
            </a:r>
          </a:p>
          <a:p>
            <a:pPr algn="ctr"/>
            <a:r>
              <a:rPr lang="sv-SE" b="1" dirty="0">
                <a:solidFill>
                  <a:schemeClr val="bg1"/>
                </a:solidFill>
                <a:latin typeface="Barlow" panose="00000500000000000000" pitchFamily="50" charset="0"/>
                <a:cs typeface="Arial" panose="020B0604020202020204" pitchFamily="34" charset="0"/>
              </a:rPr>
              <a:t>Hör av dig!</a:t>
            </a:r>
          </a:p>
        </p:txBody>
      </p:sp>
      <p:sp>
        <p:nvSpPr>
          <p:cNvPr id="4" name="Kommentar i oval 3"/>
          <p:cNvSpPr/>
          <p:nvPr/>
        </p:nvSpPr>
        <p:spPr>
          <a:xfrm>
            <a:off x="2351924" y="1020445"/>
            <a:ext cx="4990721" cy="2330142"/>
          </a:xfrm>
          <a:prstGeom prst="wedgeEllipseCallout">
            <a:avLst>
              <a:gd name="adj1" fmla="val 10620"/>
              <a:gd name="adj2" fmla="val 86955"/>
            </a:avLst>
          </a:prstGeom>
          <a:solidFill>
            <a:srgbClr val="1C320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ruta 7"/>
          <p:cNvSpPr txBox="1"/>
          <p:nvPr/>
        </p:nvSpPr>
        <p:spPr>
          <a:xfrm>
            <a:off x="3086477" y="1172289"/>
            <a:ext cx="3032442" cy="2062103"/>
          </a:xfrm>
          <a:prstGeom prst="rect">
            <a:avLst/>
          </a:prstGeom>
          <a:noFill/>
        </p:spPr>
        <p:txBody>
          <a:bodyPr wrap="square" rtlCol="0">
            <a:spAutoFit/>
          </a:bodyPr>
          <a:lstStyle/>
          <a:p>
            <a:r>
              <a:rPr lang="sv-SE" sz="8000" b="1" dirty="0">
                <a:solidFill>
                  <a:schemeClr val="bg1"/>
                </a:solidFill>
                <a:latin typeface="GS Grotezk Condensed" pitchFamily="50" charset="0"/>
                <a:ea typeface="GS Grotezk Condensed" pitchFamily="50" charset="0"/>
                <a:cs typeface="Arial" panose="020B0604020202020204" pitchFamily="34" charset="0"/>
              </a:rPr>
              <a:t>GRATIS</a:t>
            </a:r>
          </a:p>
          <a:p>
            <a:r>
              <a:rPr lang="sv-SE" sz="4400" b="1" dirty="0">
                <a:solidFill>
                  <a:schemeClr val="bg1"/>
                </a:solidFill>
                <a:latin typeface="GS Grotezk Condensed" pitchFamily="50" charset="0"/>
                <a:ea typeface="GS Grotezk Condensed" pitchFamily="50" charset="0"/>
                <a:cs typeface="Arial" panose="020B0604020202020204" pitchFamily="34" charset="0"/>
              </a:rPr>
              <a:t>Medlemskap</a:t>
            </a:r>
          </a:p>
        </p:txBody>
      </p:sp>
      <p:pic>
        <p:nvPicPr>
          <p:cNvPr id="5" name="Bildobjekt 4"/>
          <p:cNvPicPr>
            <a:picLocks noChangeAspect="1"/>
          </p:cNvPicPr>
          <p:nvPr/>
        </p:nvPicPr>
        <p:blipFill>
          <a:blip r:embed="rId6"/>
          <a:stretch>
            <a:fillRect/>
          </a:stretch>
        </p:blipFill>
        <p:spPr>
          <a:xfrm>
            <a:off x="9294821" y="998008"/>
            <a:ext cx="1078710" cy="1551139"/>
          </a:xfrm>
          <a:prstGeom prst="rect">
            <a:avLst/>
          </a:prstGeom>
        </p:spPr>
      </p:pic>
      <p:pic>
        <p:nvPicPr>
          <p:cNvPr id="6" name="Bildobjekt 5"/>
          <p:cNvPicPr>
            <a:picLocks noChangeAspect="1"/>
          </p:cNvPicPr>
          <p:nvPr/>
        </p:nvPicPr>
        <p:blipFill>
          <a:blip r:embed="rId7"/>
          <a:stretch>
            <a:fillRect/>
          </a:stretch>
        </p:blipFill>
        <p:spPr>
          <a:xfrm>
            <a:off x="10026265" y="1339200"/>
            <a:ext cx="559237" cy="594744"/>
          </a:xfrm>
          <a:prstGeom prst="rect">
            <a:avLst/>
          </a:prstGeom>
        </p:spPr>
      </p:pic>
      <p:pic>
        <p:nvPicPr>
          <p:cNvPr id="9" name="Bildobjekt 8"/>
          <p:cNvPicPr>
            <a:picLocks noChangeAspect="1"/>
          </p:cNvPicPr>
          <p:nvPr/>
        </p:nvPicPr>
        <p:blipFill>
          <a:blip r:embed="rId8"/>
          <a:stretch>
            <a:fillRect/>
          </a:stretch>
        </p:blipFill>
        <p:spPr>
          <a:xfrm>
            <a:off x="7440404" y="1401983"/>
            <a:ext cx="1849261" cy="1102282"/>
          </a:xfrm>
          <a:prstGeom prst="rect">
            <a:avLst/>
          </a:prstGeom>
        </p:spPr>
      </p:pic>
      <p:pic>
        <p:nvPicPr>
          <p:cNvPr id="20" name="Bildobjekt 19"/>
          <p:cNvPicPr>
            <a:picLocks noChangeAspect="1"/>
          </p:cNvPicPr>
          <p:nvPr/>
        </p:nvPicPr>
        <p:blipFill>
          <a:blip r:embed="rId9"/>
          <a:stretch>
            <a:fillRect/>
          </a:stretch>
        </p:blipFill>
        <p:spPr>
          <a:xfrm>
            <a:off x="1076122" y="988881"/>
            <a:ext cx="1820161" cy="1820161"/>
          </a:xfrm>
          <a:prstGeom prst="rect">
            <a:avLst/>
          </a:prstGeom>
        </p:spPr>
      </p:pic>
      <p:sp>
        <p:nvSpPr>
          <p:cNvPr id="7" name="textruta 6"/>
          <p:cNvSpPr txBox="1"/>
          <p:nvPr/>
        </p:nvSpPr>
        <p:spPr>
          <a:xfrm>
            <a:off x="5651830" y="5408837"/>
            <a:ext cx="1390432" cy="369332"/>
          </a:xfrm>
          <a:prstGeom prst="rect">
            <a:avLst/>
          </a:prstGeom>
          <a:noFill/>
        </p:spPr>
        <p:txBody>
          <a:bodyPr wrap="square" rtlCol="0">
            <a:spAutoFit/>
          </a:bodyPr>
          <a:lstStyle/>
          <a:p>
            <a:r>
              <a:rPr lang="sv-SE" dirty="0">
                <a:solidFill>
                  <a:schemeClr val="bg1"/>
                </a:solidFill>
                <a:latin typeface="GS Grotezk Condensed" pitchFamily="50" charset="0"/>
                <a:ea typeface="GS Grotezk Condensed" pitchFamily="50" charset="0"/>
              </a:rPr>
              <a:t>Ombudsman</a:t>
            </a:r>
            <a:endParaRPr lang="sv-SE" sz="2000" dirty="0">
              <a:solidFill>
                <a:schemeClr val="bg1"/>
              </a:solidFill>
              <a:latin typeface="GS Grotezk Condensed" pitchFamily="50" charset="0"/>
              <a:ea typeface="GS Grotezk Condensed" pitchFamily="50" charset="0"/>
            </a:endParaRPr>
          </a:p>
        </p:txBody>
      </p:sp>
      <p:sp>
        <p:nvSpPr>
          <p:cNvPr id="22" name="Rektangel 15">
            <a:extLst>
              <a:ext uri="{FF2B5EF4-FFF2-40B4-BE49-F238E27FC236}">
                <a16:creationId xmlns:a16="http://schemas.microsoft.com/office/drawing/2014/main" id="{3913D152-FBD4-9971-6AF0-F00F56092D8B}"/>
              </a:ext>
            </a:extLst>
          </p:cNvPr>
          <p:cNvSpPr/>
          <p:nvPr/>
        </p:nvSpPr>
        <p:spPr>
          <a:xfrm>
            <a:off x="0" y="5905663"/>
            <a:ext cx="12293600" cy="952338"/>
          </a:xfrm>
          <a:custGeom>
            <a:avLst/>
            <a:gdLst>
              <a:gd name="connsiteX0" fmla="*/ 0 w 12242902"/>
              <a:gd name="connsiteY0" fmla="*/ 0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0 h 1820606"/>
              <a:gd name="connsiteX0" fmla="*/ 0 w 12242902"/>
              <a:gd name="connsiteY0" fmla="*/ 501041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01041 h 1820606"/>
              <a:gd name="connsiteX0" fmla="*/ 0 w 12242902"/>
              <a:gd name="connsiteY0" fmla="*/ 864296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864296 h 1820606"/>
              <a:gd name="connsiteX0" fmla="*/ 0 w 12242902"/>
              <a:gd name="connsiteY0" fmla="*/ 588723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88723 h 1820606"/>
              <a:gd name="connsiteX0" fmla="*/ 0 w 12242902"/>
              <a:gd name="connsiteY0" fmla="*/ 514382 h 1746265"/>
              <a:gd name="connsiteX1" fmla="*/ 12235468 w 12242902"/>
              <a:gd name="connsiteY1" fmla="*/ 0 h 1746265"/>
              <a:gd name="connsiteX2" fmla="*/ 12242902 w 12242902"/>
              <a:gd name="connsiteY2" fmla="*/ 1746265 h 1746265"/>
              <a:gd name="connsiteX3" fmla="*/ 0 w 12242902"/>
              <a:gd name="connsiteY3" fmla="*/ 1746265 h 1746265"/>
              <a:gd name="connsiteX4" fmla="*/ 0 w 12242902"/>
              <a:gd name="connsiteY4" fmla="*/ 514382 h 17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2902" h="1746265">
                <a:moveTo>
                  <a:pt x="0" y="514382"/>
                </a:moveTo>
                <a:lnTo>
                  <a:pt x="12235468" y="0"/>
                </a:lnTo>
                <a:lnTo>
                  <a:pt x="12242902" y="1746265"/>
                </a:lnTo>
                <a:lnTo>
                  <a:pt x="0" y="1746265"/>
                </a:lnTo>
                <a:lnTo>
                  <a:pt x="0" y="514382"/>
                </a:lnTo>
                <a:close/>
              </a:path>
            </a:pathLst>
          </a:custGeom>
          <a:solidFill>
            <a:srgbClr val="0035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63" dirty="0"/>
              <a:t>       </a:t>
            </a:r>
          </a:p>
        </p:txBody>
      </p:sp>
      <p:sp>
        <p:nvSpPr>
          <p:cNvPr id="14" name="textruta 13"/>
          <p:cNvSpPr txBox="1"/>
          <p:nvPr/>
        </p:nvSpPr>
        <p:spPr>
          <a:xfrm>
            <a:off x="5945404" y="1150572"/>
            <a:ext cx="1008548" cy="2215991"/>
          </a:xfrm>
          <a:prstGeom prst="rect">
            <a:avLst/>
          </a:prstGeom>
          <a:noFill/>
        </p:spPr>
        <p:txBody>
          <a:bodyPr wrap="square" rtlCol="0">
            <a:spAutoFit/>
          </a:bodyPr>
          <a:lstStyle/>
          <a:p>
            <a:r>
              <a:rPr lang="sv-SE" sz="13800" dirty="0">
                <a:solidFill>
                  <a:schemeClr val="bg1"/>
                </a:solidFill>
                <a:latin typeface="GS Grotezk Condensed" pitchFamily="50" charset="0"/>
                <a:ea typeface="GS Grotezk Condensed" pitchFamily="50" charset="0"/>
              </a:rPr>
              <a:t>!</a:t>
            </a:r>
          </a:p>
        </p:txBody>
      </p:sp>
      <p:pic>
        <p:nvPicPr>
          <p:cNvPr id="26" name="Bildobjekt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6896" y="4846437"/>
            <a:ext cx="2118451" cy="2118451"/>
          </a:xfrm>
          <a:prstGeom prst="rect">
            <a:avLst/>
          </a:prstGeom>
        </p:spPr>
      </p:pic>
    </p:spTree>
    <p:extLst>
      <p:ext uri="{BB962C8B-B14F-4D97-AF65-F5344CB8AC3E}">
        <p14:creationId xmlns:p14="http://schemas.microsoft.com/office/powerpoint/2010/main" val="3062766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2FEF3"/>
        </a:solidFill>
        <a:effectLst/>
      </p:bgPr>
    </p:bg>
    <p:spTree>
      <p:nvGrpSpPr>
        <p:cNvPr id="1" name=""/>
        <p:cNvGrpSpPr/>
        <p:nvPr/>
      </p:nvGrpSpPr>
      <p:grpSpPr>
        <a:xfrm>
          <a:off x="0" y="0"/>
          <a:ext cx="0" cy="0"/>
          <a:chOff x="0" y="0"/>
          <a:chExt cx="0" cy="0"/>
        </a:xfrm>
      </p:grpSpPr>
      <p:pic>
        <p:nvPicPr>
          <p:cNvPr id="16" name="Bildobjekt 15"/>
          <p:cNvPicPr>
            <a:picLocks noChangeAspect="1"/>
          </p:cNvPicPr>
          <p:nvPr/>
        </p:nvPicPr>
        <p:blipFill>
          <a:blip r:embed="rId3"/>
          <a:stretch>
            <a:fillRect/>
          </a:stretch>
        </p:blipFill>
        <p:spPr>
          <a:xfrm>
            <a:off x="6052165" y="-339263"/>
            <a:ext cx="6165830" cy="9257455"/>
          </a:xfrm>
          <a:prstGeom prst="rect">
            <a:avLst/>
          </a:prstGeom>
        </p:spPr>
      </p:pic>
      <p:sp>
        <p:nvSpPr>
          <p:cNvPr id="12" name="Ellips 11"/>
          <p:cNvSpPr/>
          <p:nvPr/>
        </p:nvSpPr>
        <p:spPr>
          <a:xfrm>
            <a:off x="4621465" y="2240057"/>
            <a:ext cx="3215089" cy="251027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extruta 1"/>
          <p:cNvSpPr txBox="1"/>
          <p:nvPr/>
        </p:nvSpPr>
        <p:spPr>
          <a:xfrm>
            <a:off x="4562146" y="2461006"/>
            <a:ext cx="3468820" cy="1908215"/>
          </a:xfrm>
          <a:prstGeom prst="rect">
            <a:avLst/>
          </a:prstGeom>
          <a:noFill/>
        </p:spPr>
        <p:txBody>
          <a:bodyPr wrap="square" rtlCol="0">
            <a:spAutoFit/>
          </a:bodyPr>
          <a:lstStyle/>
          <a:p>
            <a:pPr algn="ctr"/>
            <a:r>
              <a:rPr lang="sv-SE" sz="5400" b="1" dirty="0">
                <a:solidFill>
                  <a:srgbClr val="1C320A"/>
                </a:solidFill>
                <a:latin typeface="GS Grotezk Condensed" pitchFamily="50" charset="0"/>
                <a:ea typeface="GS Grotezk Condensed" pitchFamily="50" charset="0"/>
                <a:cs typeface="Arial" panose="020B0604020202020204" pitchFamily="34" charset="0"/>
              </a:rPr>
              <a:t>Tack</a:t>
            </a:r>
            <a:r>
              <a:rPr lang="sv-SE" sz="3200" b="1" dirty="0">
                <a:solidFill>
                  <a:srgbClr val="1C320A"/>
                </a:solidFill>
                <a:latin typeface="GS Grotezk Condensed" pitchFamily="50" charset="0"/>
                <a:ea typeface="GS Grotezk Condensed" pitchFamily="50" charset="0"/>
                <a:cs typeface="Arial" panose="020B0604020202020204" pitchFamily="34" charset="0"/>
              </a:rPr>
              <a:t> </a:t>
            </a:r>
          </a:p>
          <a:p>
            <a:pPr algn="ctr"/>
            <a:r>
              <a:rPr lang="sv-SE" sz="3200" b="1" dirty="0">
                <a:solidFill>
                  <a:srgbClr val="1C320A"/>
                </a:solidFill>
                <a:latin typeface="GS Grotezk Condensed" pitchFamily="50" charset="0"/>
                <a:ea typeface="GS Grotezk Condensed" pitchFamily="50" charset="0"/>
                <a:cs typeface="Arial" panose="020B0604020202020204" pitchFamily="34" charset="0"/>
              </a:rPr>
              <a:t>för att du </a:t>
            </a:r>
          </a:p>
          <a:p>
            <a:pPr algn="ctr"/>
            <a:r>
              <a:rPr lang="sv-SE" sz="3200" b="1" dirty="0">
                <a:solidFill>
                  <a:srgbClr val="1C320A"/>
                </a:solidFill>
                <a:latin typeface="GS Grotezk Condensed" pitchFamily="50" charset="0"/>
                <a:ea typeface="GS Grotezk Condensed" pitchFamily="50" charset="0"/>
                <a:cs typeface="Arial" panose="020B0604020202020204" pitchFamily="34" charset="0"/>
              </a:rPr>
              <a:t>lyssnade!</a:t>
            </a:r>
          </a:p>
        </p:txBody>
      </p:sp>
      <p:sp>
        <p:nvSpPr>
          <p:cNvPr id="3" name="textruta 2"/>
          <p:cNvSpPr txBox="1"/>
          <p:nvPr/>
        </p:nvSpPr>
        <p:spPr>
          <a:xfrm>
            <a:off x="886400" y="1886138"/>
            <a:ext cx="8217943" cy="677108"/>
          </a:xfrm>
          <a:prstGeom prst="rect">
            <a:avLst/>
          </a:prstGeom>
          <a:noFill/>
        </p:spPr>
        <p:txBody>
          <a:bodyPr wrap="square" numCol="2" rtlCol="0">
            <a:spAutoFit/>
          </a:bodyPr>
          <a:lstStyle/>
          <a:p>
            <a:r>
              <a:rPr lang="sv-SE" b="1" dirty="0"/>
              <a:t> </a:t>
            </a:r>
            <a:endParaRPr lang="sv-SE" dirty="0"/>
          </a:p>
          <a:p>
            <a:endParaRPr lang="sv-SE" sz="2000" dirty="0">
              <a:latin typeface="Georgia" panose="02040502050405020303" pitchFamily="18" charset="0"/>
            </a:endParaRPr>
          </a:p>
        </p:txBody>
      </p:sp>
      <p:sp>
        <p:nvSpPr>
          <p:cNvPr id="9" name="textruta 8"/>
          <p:cNvSpPr txBox="1"/>
          <p:nvPr/>
        </p:nvSpPr>
        <p:spPr>
          <a:xfrm>
            <a:off x="2049793" y="2046442"/>
            <a:ext cx="2874936" cy="523220"/>
          </a:xfrm>
          <a:prstGeom prst="rect">
            <a:avLst/>
          </a:prstGeom>
          <a:noFill/>
        </p:spPr>
        <p:txBody>
          <a:bodyPr wrap="square" rtlCol="0">
            <a:spAutoFit/>
          </a:bodyPr>
          <a:lstStyle/>
          <a:p>
            <a:r>
              <a:rPr lang="sv-SE" sz="2800" dirty="0">
                <a:latin typeface="Klavika Regular" panose="02000000000000000000" pitchFamily="50" charset="0"/>
                <a:cs typeface="Arial" panose="020B0604020202020204" pitchFamily="34" charset="0"/>
              </a:rPr>
              <a:t>010-470 83 00</a:t>
            </a:r>
          </a:p>
        </p:txBody>
      </p:sp>
      <p:sp>
        <p:nvSpPr>
          <p:cNvPr id="10" name="textruta 9"/>
          <p:cNvSpPr txBox="1"/>
          <p:nvPr/>
        </p:nvSpPr>
        <p:spPr>
          <a:xfrm>
            <a:off x="2068212" y="3275638"/>
            <a:ext cx="2874936" cy="523220"/>
          </a:xfrm>
          <a:prstGeom prst="rect">
            <a:avLst/>
          </a:prstGeom>
          <a:noFill/>
        </p:spPr>
        <p:txBody>
          <a:bodyPr wrap="square" rtlCol="0">
            <a:spAutoFit/>
          </a:bodyPr>
          <a:lstStyle/>
          <a:p>
            <a:r>
              <a:rPr lang="sv-SE" sz="2800" dirty="0">
                <a:latin typeface="Klavika Regular" panose="02000000000000000000" pitchFamily="50" charset="0"/>
                <a:cs typeface="Arial" panose="020B0604020202020204" pitchFamily="34" charset="0"/>
              </a:rPr>
              <a:t>gsfacket.se</a:t>
            </a:r>
          </a:p>
        </p:txBody>
      </p:sp>
      <p:sp>
        <p:nvSpPr>
          <p:cNvPr id="11" name="textruta 10"/>
          <p:cNvSpPr txBox="1"/>
          <p:nvPr/>
        </p:nvSpPr>
        <p:spPr>
          <a:xfrm>
            <a:off x="2012955" y="4449304"/>
            <a:ext cx="4058136" cy="523220"/>
          </a:xfrm>
          <a:prstGeom prst="rect">
            <a:avLst/>
          </a:prstGeom>
          <a:noFill/>
        </p:spPr>
        <p:txBody>
          <a:bodyPr wrap="square" rtlCol="0">
            <a:spAutoFit/>
          </a:bodyPr>
          <a:lstStyle/>
          <a:p>
            <a:r>
              <a:rPr lang="sv-SE" sz="2800" dirty="0">
                <a:latin typeface="Klavika Regular" panose="02000000000000000000" pitchFamily="50" charset="0"/>
                <a:cs typeface="Arial" panose="020B0604020202020204" pitchFamily="34" charset="0"/>
              </a:rPr>
              <a:t>gsfacket.se/bli medlem</a:t>
            </a:r>
          </a:p>
        </p:txBody>
      </p:sp>
      <p:sp>
        <p:nvSpPr>
          <p:cNvPr id="13" name="textruta 12"/>
          <p:cNvSpPr txBox="1"/>
          <p:nvPr/>
        </p:nvSpPr>
        <p:spPr>
          <a:xfrm>
            <a:off x="980534" y="435866"/>
            <a:ext cx="1970411" cy="769441"/>
          </a:xfrm>
          <a:prstGeom prst="rect">
            <a:avLst/>
          </a:prstGeom>
          <a:noFill/>
        </p:spPr>
        <p:txBody>
          <a:bodyPr wrap="none" rtlCol="0">
            <a:spAutoFit/>
          </a:bodyPr>
          <a:lstStyle/>
          <a:p>
            <a:r>
              <a:rPr lang="sv-SE" sz="4400" b="1" dirty="0">
                <a:solidFill>
                  <a:srgbClr val="1C320A"/>
                </a:solidFill>
                <a:latin typeface="GS Grotezk Condensed" pitchFamily="50" charset="0"/>
                <a:ea typeface="GS Grotezk Condensed" pitchFamily="50" charset="0"/>
                <a:cs typeface="Arial" panose="020B0604020202020204" pitchFamily="34" charset="0"/>
              </a:rPr>
              <a:t>Kontakt</a:t>
            </a:r>
          </a:p>
        </p:txBody>
      </p:sp>
      <p:sp>
        <p:nvSpPr>
          <p:cNvPr id="14" name="Rektangel 15">
            <a:extLst>
              <a:ext uri="{FF2B5EF4-FFF2-40B4-BE49-F238E27FC236}">
                <a16:creationId xmlns:a16="http://schemas.microsoft.com/office/drawing/2014/main" id="{3913D152-FBD4-9971-6AF0-F00F56092D8B}"/>
              </a:ext>
            </a:extLst>
          </p:cNvPr>
          <p:cNvSpPr/>
          <p:nvPr/>
        </p:nvSpPr>
        <p:spPr>
          <a:xfrm>
            <a:off x="0" y="5905663"/>
            <a:ext cx="12293600" cy="952338"/>
          </a:xfrm>
          <a:custGeom>
            <a:avLst/>
            <a:gdLst>
              <a:gd name="connsiteX0" fmla="*/ 0 w 12242902"/>
              <a:gd name="connsiteY0" fmla="*/ 0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0 h 1820606"/>
              <a:gd name="connsiteX0" fmla="*/ 0 w 12242902"/>
              <a:gd name="connsiteY0" fmla="*/ 501041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01041 h 1820606"/>
              <a:gd name="connsiteX0" fmla="*/ 0 w 12242902"/>
              <a:gd name="connsiteY0" fmla="*/ 864296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864296 h 1820606"/>
              <a:gd name="connsiteX0" fmla="*/ 0 w 12242902"/>
              <a:gd name="connsiteY0" fmla="*/ 588723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88723 h 1820606"/>
              <a:gd name="connsiteX0" fmla="*/ 0 w 12242902"/>
              <a:gd name="connsiteY0" fmla="*/ 514382 h 1746265"/>
              <a:gd name="connsiteX1" fmla="*/ 12235468 w 12242902"/>
              <a:gd name="connsiteY1" fmla="*/ 0 h 1746265"/>
              <a:gd name="connsiteX2" fmla="*/ 12242902 w 12242902"/>
              <a:gd name="connsiteY2" fmla="*/ 1746265 h 1746265"/>
              <a:gd name="connsiteX3" fmla="*/ 0 w 12242902"/>
              <a:gd name="connsiteY3" fmla="*/ 1746265 h 1746265"/>
              <a:gd name="connsiteX4" fmla="*/ 0 w 12242902"/>
              <a:gd name="connsiteY4" fmla="*/ 514382 h 17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2902" h="1746265">
                <a:moveTo>
                  <a:pt x="0" y="514382"/>
                </a:moveTo>
                <a:lnTo>
                  <a:pt x="12235468" y="0"/>
                </a:lnTo>
                <a:lnTo>
                  <a:pt x="12242902" y="1746265"/>
                </a:lnTo>
                <a:lnTo>
                  <a:pt x="0" y="1746265"/>
                </a:lnTo>
                <a:lnTo>
                  <a:pt x="0" y="514382"/>
                </a:lnTo>
                <a:close/>
              </a:path>
            </a:pathLst>
          </a:custGeom>
          <a:solidFill>
            <a:srgbClr val="0035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63" dirty="0"/>
              <a:t>       </a:t>
            </a:r>
          </a:p>
        </p:txBody>
      </p:sp>
      <p:pic>
        <p:nvPicPr>
          <p:cNvPr id="5" name="Bildobjek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044" y="2848523"/>
            <a:ext cx="1397218" cy="1397218"/>
          </a:xfrm>
          <a:prstGeom prst="rect">
            <a:avLst/>
          </a:prstGeom>
        </p:spPr>
      </p:pic>
      <p:pic>
        <p:nvPicPr>
          <p:cNvPr id="17" name="Bildobjekt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030" y="4004510"/>
            <a:ext cx="1377246" cy="1375227"/>
          </a:xfrm>
          <a:prstGeom prst="rect">
            <a:avLst/>
          </a:prstGeom>
        </p:spPr>
      </p:pic>
      <p:pic>
        <p:nvPicPr>
          <p:cNvPr id="19" name="Bildobjekt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2936" y="1676866"/>
            <a:ext cx="1303310" cy="1303310"/>
          </a:xfrm>
          <a:prstGeom prst="rect">
            <a:avLst/>
          </a:prstGeom>
        </p:spPr>
      </p:pic>
      <p:pic>
        <p:nvPicPr>
          <p:cNvPr id="20" name="Bildobjekt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67730" y="4721872"/>
            <a:ext cx="2050265" cy="2047259"/>
          </a:xfrm>
          <a:prstGeom prst="rect">
            <a:avLst/>
          </a:prstGeom>
        </p:spPr>
      </p:pic>
    </p:spTree>
    <p:extLst>
      <p:ext uri="{BB962C8B-B14F-4D97-AF65-F5344CB8AC3E}">
        <p14:creationId xmlns:p14="http://schemas.microsoft.com/office/powerpoint/2010/main" val="18266197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2FEF3"/>
        </a:solidFill>
        <a:effectLst/>
      </p:bgPr>
    </p:bg>
    <p:spTree>
      <p:nvGrpSpPr>
        <p:cNvPr id="1" name=""/>
        <p:cNvGrpSpPr/>
        <p:nvPr/>
      </p:nvGrpSpPr>
      <p:grpSpPr>
        <a:xfrm>
          <a:off x="0" y="0"/>
          <a:ext cx="0" cy="0"/>
          <a:chOff x="0" y="0"/>
          <a:chExt cx="0" cy="0"/>
        </a:xfrm>
      </p:grpSpPr>
      <p:sp>
        <p:nvSpPr>
          <p:cNvPr id="2" name="textruta 1"/>
          <p:cNvSpPr txBox="1"/>
          <p:nvPr/>
        </p:nvSpPr>
        <p:spPr>
          <a:xfrm>
            <a:off x="975594" y="395632"/>
            <a:ext cx="9114308" cy="1323439"/>
          </a:xfrm>
          <a:prstGeom prst="rect">
            <a:avLst/>
          </a:prstGeom>
          <a:noFill/>
        </p:spPr>
        <p:txBody>
          <a:bodyPr wrap="square" rtlCol="0">
            <a:spAutoFit/>
          </a:bodyPr>
          <a:lstStyle/>
          <a:p>
            <a:r>
              <a:rPr lang="sv-SE" sz="4000" b="1" dirty="0">
                <a:solidFill>
                  <a:srgbClr val="1C320A"/>
                </a:solidFill>
                <a:latin typeface="Klavika Regular" panose="02000000000000000000" pitchFamily="50" charset="0"/>
                <a:cs typeface="Arial" panose="020B0604020202020204" pitchFamily="34" charset="0"/>
              </a:rPr>
              <a:t>Hur ser det ut utanför </a:t>
            </a:r>
          </a:p>
          <a:p>
            <a:r>
              <a:rPr lang="sv-SE" sz="4000" b="1" dirty="0">
                <a:solidFill>
                  <a:srgbClr val="1C320A"/>
                </a:solidFill>
                <a:latin typeface="Klavika Regular" panose="02000000000000000000" pitchFamily="50" charset="0"/>
                <a:cs typeface="Arial" panose="020B0604020202020204" pitchFamily="34" charset="0"/>
              </a:rPr>
              <a:t>Sverige då?</a:t>
            </a:r>
          </a:p>
        </p:txBody>
      </p:sp>
      <p:sp>
        <p:nvSpPr>
          <p:cNvPr id="6" name="Rektangel 5"/>
          <p:cNvSpPr/>
          <p:nvPr/>
        </p:nvSpPr>
        <p:spPr>
          <a:xfrm>
            <a:off x="975594" y="1984048"/>
            <a:ext cx="9547122" cy="4031873"/>
          </a:xfrm>
          <a:prstGeom prst="rect">
            <a:avLst/>
          </a:prstGeom>
        </p:spPr>
        <p:txBody>
          <a:bodyPr wrap="square">
            <a:spAutoFit/>
          </a:bodyPr>
          <a:lstStyle/>
          <a:p>
            <a:pPr>
              <a:buClr>
                <a:schemeClr val="accent6"/>
              </a:buClr>
            </a:pPr>
            <a:r>
              <a:rPr lang="sv-SE" b="1" dirty="0">
                <a:solidFill>
                  <a:schemeClr val="accent4"/>
                </a:solidFill>
                <a:effectLst>
                  <a:outerShdw blurRad="38100" dist="38100" dir="2700000" algn="tl">
                    <a:srgbClr val="000000">
                      <a:alpha val="43137"/>
                    </a:srgbClr>
                  </a:outerShdw>
                </a:effectLst>
                <a:latin typeface="Klavika Regular" panose="02000000000000000000" pitchFamily="50" charset="0"/>
                <a:cs typeface="Arial" panose="020B0604020202020204" pitchFamily="34" charset="0"/>
              </a:rPr>
              <a:t>85%</a:t>
            </a:r>
            <a:r>
              <a:rPr lang="sv-SE" dirty="0">
                <a:latin typeface="Klavika Regular" panose="02000000000000000000" pitchFamily="50" charset="0"/>
                <a:cs typeface="Arial" panose="020B0604020202020204" pitchFamily="34" charset="0"/>
              </a:rPr>
              <a:t> av alla länder kränker rätten att strejka. </a:t>
            </a:r>
          </a:p>
          <a:p>
            <a:pPr>
              <a:buClr>
                <a:schemeClr val="accent6"/>
              </a:buClr>
            </a:pPr>
            <a:endParaRPr lang="sv-SE" dirty="0">
              <a:latin typeface="Klavika Regular" panose="02000000000000000000" pitchFamily="50" charset="0"/>
              <a:cs typeface="Arial" panose="020B0604020202020204" pitchFamily="34" charset="0"/>
            </a:endParaRPr>
          </a:p>
          <a:p>
            <a:pPr>
              <a:buClr>
                <a:schemeClr val="accent6"/>
              </a:buClr>
            </a:pPr>
            <a:r>
              <a:rPr lang="sv-SE" b="1" dirty="0">
                <a:solidFill>
                  <a:schemeClr val="accent4"/>
                </a:solidFill>
                <a:effectLst>
                  <a:outerShdw blurRad="38100" dist="38100" dir="2700000" algn="tl">
                    <a:srgbClr val="000000">
                      <a:alpha val="43137"/>
                    </a:srgbClr>
                  </a:outerShdw>
                </a:effectLst>
                <a:latin typeface="Klavika Regular" panose="02000000000000000000" pitchFamily="50" charset="0"/>
                <a:cs typeface="Arial" panose="020B0604020202020204" pitchFamily="34" charset="0"/>
              </a:rPr>
              <a:t>80% </a:t>
            </a:r>
            <a:r>
              <a:rPr lang="sv-SE" dirty="0">
                <a:latin typeface="Klavika Regular" panose="02000000000000000000" pitchFamily="50" charset="0"/>
                <a:cs typeface="Arial" panose="020B0604020202020204" pitchFamily="34" charset="0"/>
              </a:rPr>
              <a:t>av alla länder kränker rätten att förhandla kollektivt. </a:t>
            </a:r>
          </a:p>
          <a:p>
            <a:pPr>
              <a:buClr>
                <a:schemeClr val="accent6"/>
              </a:buClr>
            </a:pPr>
            <a:endParaRPr lang="sv-SE" dirty="0">
              <a:latin typeface="Klavika Regular" panose="02000000000000000000" pitchFamily="50" charset="0"/>
              <a:cs typeface="Arial" panose="020B0604020202020204" pitchFamily="34" charset="0"/>
            </a:endParaRPr>
          </a:p>
          <a:p>
            <a:pPr>
              <a:buClr>
                <a:schemeClr val="accent6"/>
              </a:buClr>
            </a:pPr>
            <a:r>
              <a:rPr lang="sv-SE" b="1" dirty="0">
                <a:solidFill>
                  <a:schemeClr val="accent4"/>
                </a:solidFill>
                <a:effectLst>
                  <a:outerShdw blurRad="38100" dist="38100" dir="2700000" algn="tl">
                    <a:srgbClr val="000000">
                      <a:alpha val="43137"/>
                    </a:srgbClr>
                  </a:outerShdw>
                </a:effectLst>
                <a:latin typeface="Klavika Regular" panose="02000000000000000000" pitchFamily="50" charset="0"/>
                <a:cs typeface="Arial" panose="020B0604020202020204" pitchFamily="34" charset="0"/>
              </a:rPr>
              <a:t>74% </a:t>
            </a:r>
            <a:r>
              <a:rPr lang="sv-SE" dirty="0">
                <a:latin typeface="Klavika Regular" panose="02000000000000000000" pitchFamily="50" charset="0"/>
                <a:cs typeface="Arial" panose="020B0604020202020204" pitchFamily="34" charset="0"/>
              </a:rPr>
              <a:t>av alla länder förbjuder arbetare att starta eller gå med i ett </a:t>
            </a:r>
          </a:p>
          <a:p>
            <a:pPr>
              <a:buClr>
                <a:schemeClr val="accent6"/>
              </a:buClr>
            </a:pPr>
            <a:r>
              <a:rPr lang="sv-SE" dirty="0">
                <a:latin typeface="Klavika Regular" panose="02000000000000000000" pitchFamily="50" charset="0"/>
                <a:cs typeface="Arial" panose="020B0604020202020204" pitchFamily="34" charset="0"/>
              </a:rPr>
              <a:t>fackförbund.</a:t>
            </a:r>
          </a:p>
          <a:p>
            <a:pPr>
              <a:buClr>
                <a:schemeClr val="accent6"/>
              </a:buClr>
            </a:pPr>
            <a:endParaRPr lang="sv-SE" dirty="0">
              <a:latin typeface="Klavika Regular" panose="02000000000000000000" pitchFamily="50" charset="0"/>
              <a:cs typeface="Arial" panose="020B0604020202020204" pitchFamily="34" charset="0"/>
            </a:endParaRPr>
          </a:p>
          <a:p>
            <a:pPr>
              <a:buClr>
                <a:schemeClr val="accent6"/>
              </a:buClr>
            </a:pPr>
            <a:r>
              <a:rPr lang="sv-SE" dirty="0">
                <a:latin typeface="Klavika Regular" panose="02000000000000000000" pitchFamily="50" charset="0"/>
                <a:cs typeface="Arial" panose="020B0604020202020204" pitchFamily="34" charset="0"/>
              </a:rPr>
              <a:t>I </a:t>
            </a:r>
            <a:r>
              <a:rPr lang="sv-SE" b="1" dirty="0">
                <a:solidFill>
                  <a:schemeClr val="accent4"/>
                </a:solidFill>
                <a:effectLst>
                  <a:outerShdw blurRad="38100" dist="38100" dir="2700000" algn="tl">
                    <a:srgbClr val="000000">
                      <a:alpha val="43137"/>
                    </a:srgbClr>
                  </a:outerShdw>
                </a:effectLst>
                <a:latin typeface="Klavika Regular" panose="02000000000000000000" pitchFamily="50" charset="0"/>
                <a:cs typeface="Arial" panose="020B0604020202020204" pitchFamily="34" charset="0"/>
              </a:rPr>
              <a:t>72% </a:t>
            </a:r>
            <a:r>
              <a:rPr lang="sv-SE" dirty="0">
                <a:latin typeface="Klavika Regular" panose="02000000000000000000" pitchFamily="50" charset="0"/>
                <a:cs typeface="Arial" panose="020B0604020202020204" pitchFamily="34" charset="0"/>
              </a:rPr>
              <a:t>utav alla länder har arbetare ingen eller begränsad rätt till </a:t>
            </a:r>
          </a:p>
          <a:p>
            <a:pPr>
              <a:buClr>
                <a:schemeClr val="accent6"/>
              </a:buClr>
            </a:pPr>
            <a:r>
              <a:rPr lang="sv-SE" dirty="0">
                <a:latin typeface="Klavika Regular" panose="02000000000000000000" pitchFamily="50" charset="0"/>
                <a:cs typeface="Arial" panose="020B0604020202020204" pitchFamily="34" charset="0"/>
              </a:rPr>
              <a:t>juridisk hjälp.</a:t>
            </a:r>
          </a:p>
          <a:p>
            <a:pPr>
              <a:buClr>
                <a:schemeClr val="accent6"/>
              </a:buClr>
            </a:pPr>
            <a:endParaRPr lang="sv-SE" dirty="0">
              <a:latin typeface="Klavika Regular" panose="02000000000000000000" pitchFamily="50" charset="0"/>
              <a:cs typeface="Arial" panose="020B0604020202020204" pitchFamily="34" charset="0"/>
            </a:endParaRPr>
          </a:p>
          <a:p>
            <a:pPr>
              <a:buClr>
                <a:schemeClr val="accent6"/>
              </a:buClr>
            </a:pPr>
            <a:r>
              <a:rPr lang="sv-SE" dirty="0">
                <a:latin typeface="Klavika Regular" panose="02000000000000000000" pitchFamily="50" charset="0"/>
                <a:cs typeface="Arial" panose="020B0604020202020204" pitchFamily="34" charset="0"/>
              </a:rPr>
              <a:t>Enbart i Colombia har </a:t>
            </a:r>
            <a:r>
              <a:rPr lang="sv-SE" b="1" dirty="0">
                <a:solidFill>
                  <a:schemeClr val="accent4"/>
                </a:solidFill>
                <a:effectLst>
                  <a:outerShdw blurRad="38100" dist="38100" dir="2700000" algn="tl">
                    <a:srgbClr val="000000">
                      <a:alpha val="43137"/>
                    </a:srgbClr>
                  </a:outerShdw>
                </a:effectLst>
                <a:latin typeface="Klavika Regular" panose="02000000000000000000" pitchFamily="50" charset="0"/>
                <a:cs typeface="Arial" panose="020B0604020202020204" pitchFamily="34" charset="0"/>
              </a:rPr>
              <a:t>22</a:t>
            </a:r>
            <a:r>
              <a:rPr lang="sv-SE" dirty="0">
                <a:latin typeface="Klavika Regular" panose="02000000000000000000" pitchFamily="50" charset="0"/>
                <a:cs typeface="Arial" panose="020B0604020202020204" pitchFamily="34" charset="0"/>
              </a:rPr>
              <a:t> fackliga ledare dödats under 2021 för </a:t>
            </a:r>
          </a:p>
          <a:p>
            <a:pPr>
              <a:buClr>
                <a:schemeClr val="accent6"/>
              </a:buClr>
            </a:pPr>
            <a:r>
              <a:rPr lang="sv-SE" dirty="0">
                <a:latin typeface="Klavika Regular" panose="02000000000000000000" pitchFamily="50" charset="0"/>
                <a:cs typeface="Arial" panose="020B0604020202020204" pitchFamily="34" charset="0"/>
              </a:rPr>
              <a:t>deras fackliga engagemang. </a:t>
            </a:r>
          </a:p>
          <a:p>
            <a:pPr>
              <a:buClr>
                <a:schemeClr val="accent6"/>
              </a:buClr>
            </a:pPr>
            <a:endParaRPr lang="sv-SE"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sv-SE" sz="2000" dirty="0">
              <a:latin typeface="Arial" panose="020B0604020202020204" pitchFamily="34" charset="0"/>
              <a:cs typeface="Arial" panose="020B0604020202020204" pitchFamily="34" charset="0"/>
            </a:endParaRPr>
          </a:p>
        </p:txBody>
      </p:sp>
      <p:pic>
        <p:nvPicPr>
          <p:cNvPr id="5" name="Bildobjekt 4"/>
          <p:cNvPicPr>
            <a:picLocks noChangeAspect="1"/>
          </p:cNvPicPr>
          <p:nvPr/>
        </p:nvPicPr>
        <p:blipFill>
          <a:blip r:embed="rId3"/>
          <a:stretch>
            <a:fillRect/>
          </a:stretch>
        </p:blipFill>
        <p:spPr>
          <a:xfrm>
            <a:off x="7543798" y="1984048"/>
            <a:ext cx="30483" cy="3615241"/>
          </a:xfrm>
          <a:prstGeom prst="rect">
            <a:avLst/>
          </a:prstGeom>
        </p:spPr>
      </p:pic>
      <p:sp>
        <p:nvSpPr>
          <p:cNvPr id="7" name="Rektangel 15">
            <a:extLst>
              <a:ext uri="{FF2B5EF4-FFF2-40B4-BE49-F238E27FC236}">
                <a16:creationId xmlns:a16="http://schemas.microsoft.com/office/drawing/2014/main" id="{3913D152-FBD4-9971-6AF0-F00F56092D8B}"/>
              </a:ext>
            </a:extLst>
          </p:cNvPr>
          <p:cNvSpPr/>
          <p:nvPr/>
        </p:nvSpPr>
        <p:spPr>
          <a:xfrm>
            <a:off x="0" y="5905663"/>
            <a:ext cx="12293600" cy="952338"/>
          </a:xfrm>
          <a:custGeom>
            <a:avLst/>
            <a:gdLst>
              <a:gd name="connsiteX0" fmla="*/ 0 w 12242902"/>
              <a:gd name="connsiteY0" fmla="*/ 0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0 h 1820606"/>
              <a:gd name="connsiteX0" fmla="*/ 0 w 12242902"/>
              <a:gd name="connsiteY0" fmla="*/ 501041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01041 h 1820606"/>
              <a:gd name="connsiteX0" fmla="*/ 0 w 12242902"/>
              <a:gd name="connsiteY0" fmla="*/ 864296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864296 h 1820606"/>
              <a:gd name="connsiteX0" fmla="*/ 0 w 12242902"/>
              <a:gd name="connsiteY0" fmla="*/ 588723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88723 h 1820606"/>
              <a:gd name="connsiteX0" fmla="*/ 0 w 12242902"/>
              <a:gd name="connsiteY0" fmla="*/ 514382 h 1746265"/>
              <a:gd name="connsiteX1" fmla="*/ 12235468 w 12242902"/>
              <a:gd name="connsiteY1" fmla="*/ 0 h 1746265"/>
              <a:gd name="connsiteX2" fmla="*/ 12242902 w 12242902"/>
              <a:gd name="connsiteY2" fmla="*/ 1746265 h 1746265"/>
              <a:gd name="connsiteX3" fmla="*/ 0 w 12242902"/>
              <a:gd name="connsiteY3" fmla="*/ 1746265 h 1746265"/>
              <a:gd name="connsiteX4" fmla="*/ 0 w 12242902"/>
              <a:gd name="connsiteY4" fmla="*/ 514382 h 17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2902" h="1746265">
                <a:moveTo>
                  <a:pt x="0" y="514382"/>
                </a:moveTo>
                <a:lnTo>
                  <a:pt x="12235468" y="0"/>
                </a:lnTo>
                <a:lnTo>
                  <a:pt x="12242902" y="1746265"/>
                </a:lnTo>
                <a:lnTo>
                  <a:pt x="0" y="1746265"/>
                </a:lnTo>
                <a:lnTo>
                  <a:pt x="0" y="514382"/>
                </a:lnTo>
                <a:close/>
              </a:path>
            </a:pathLst>
          </a:custGeom>
          <a:solidFill>
            <a:srgbClr val="0035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63" dirty="0"/>
              <a:t>       </a:t>
            </a:r>
          </a:p>
        </p:txBody>
      </p:sp>
      <p:sp>
        <p:nvSpPr>
          <p:cNvPr id="4" name="textruta 3"/>
          <p:cNvSpPr txBox="1"/>
          <p:nvPr/>
        </p:nvSpPr>
        <p:spPr>
          <a:xfrm rot="19829508">
            <a:off x="-198090" y="2711097"/>
            <a:ext cx="12981933" cy="1015663"/>
          </a:xfrm>
          <a:prstGeom prst="rect">
            <a:avLst/>
          </a:prstGeom>
          <a:noFill/>
        </p:spPr>
        <p:txBody>
          <a:bodyPr wrap="square" rtlCol="0">
            <a:spAutoFit/>
          </a:bodyPr>
          <a:lstStyle/>
          <a:p>
            <a:r>
              <a:rPr lang="sv-SE" sz="6000" b="1" dirty="0">
                <a:solidFill>
                  <a:srgbClr val="FF0000"/>
                </a:solidFill>
              </a:rPr>
              <a:t>Extra bild, används bara om tids finns.</a:t>
            </a:r>
          </a:p>
        </p:txBody>
      </p:sp>
    </p:spTree>
    <p:extLst>
      <p:ext uri="{BB962C8B-B14F-4D97-AF65-F5344CB8AC3E}">
        <p14:creationId xmlns:p14="http://schemas.microsoft.com/office/powerpoint/2010/main" val="415767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2FEF3"/>
        </a:solidFill>
        <a:effectLst/>
      </p:bgPr>
    </p:bg>
    <p:spTree>
      <p:nvGrpSpPr>
        <p:cNvPr id="1" name=""/>
        <p:cNvGrpSpPr/>
        <p:nvPr/>
      </p:nvGrpSpPr>
      <p:grpSpPr>
        <a:xfrm>
          <a:off x="0" y="0"/>
          <a:ext cx="0" cy="0"/>
          <a:chOff x="0" y="0"/>
          <a:chExt cx="0" cy="0"/>
        </a:xfrm>
      </p:grpSpPr>
      <p:sp>
        <p:nvSpPr>
          <p:cNvPr id="2" name="textruta 1"/>
          <p:cNvSpPr txBox="1"/>
          <p:nvPr/>
        </p:nvSpPr>
        <p:spPr>
          <a:xfrm>
            <a:off x="966075" y="410930"/>
            <a:ext cx="9114308" cy="707886"/>
          </a:xfrm>
          <a:prstGeom prst="rect">
            <a:avLst/>
          </a:prstGeom>
          <a:noFill/>
        </p:spPr>
        <p:txBody>
          <a:bodyPr wrap="square" rtlCol="0">
            <a:spAutoFit/>
          </a:bodyPr>
          <a:lstStyle/>
          <a:p>
            <a:r>
              <a:rPr lang="sv-SE" sz="4000" b="1" dirty="0">
                <a:solidFill>
                  <a:srgbClr val="1C320A"/>
                </a:solidFill>
                <a:latin typeface="Klavika Regular" panose="02000000000000000000" pitchFamily="50" charset="0"/>
                <a:ea typeface="Verdana" panose="020B0604030504040204" pitchFamily="34" charset="0"/>
                <a:cs typeface="Arial" panose="020B0604020202020204" pitchFamily="34" charset="0"/>
              </a:rPr>
              <a:t>Hur ser det ut utanför Sverige då?</a:t>
            </a:r>
          </a:p>
        </p:txBody>
      </p:sp>
      <p:sp>
        <p:nvSpPr>
          <p:cNvPr id="6" name="Rektangel 5"/>
          <p:cNvSpPr/>
          <p:nvPr/>
        </p:nvSpPr>
        <p:spPr>
          <a:xfrm>
            <a:off x="2392838" y="1959964"/>
            <a:ext cx="4885785" cy="1477328"/>
          </a:xfrm>
          <a:prstGeom prst="rect">
            <a:avLst/>
          </a:prstGeom>
        </p:spPr>
        <p:txBody>
          <a:bodyPr wrap="square">
            <a:spAutoFit/>
          </a:bodyPr>
          <a:lstStyle/>
          <a:p>
            <a:pPr>
              <a:buClr>
                <a:schemeClr val="accent6"/>
              </a:buClr>
            </a:pPr>
            <a:r>
              <a:rPr lang="sv-SE" dirty="0">
                <a:latin typeface="Klavika Regular" panose="02000000000000000000" pitchFamily="50" charset="0"/>
              </a:rPr>
              <a:t>USA rankas högt bland antifackliga länder och är ett av endast 2 västländer som hamnar i den näst sämsta kategorin, med rubriken ”systematiska kränkningar av fackliga rättigheter”. Det andra västlandet är Rumänien.</a:t>
            </a:r>
          </a:p>
        </p:txBody>
      </p:sp>
      <p:pic>
        <p:nvPicPr>
          <p:cNvPr id="7" name="Bildobjekt 6"/>
          <p:cNvPicPr>
            <a:picLocks noChangeAspect="1"/>
          </p:cNvPicPr>
          <p:nvPr/>
        </p:nvPicPr>
        <p:blipFill>
          <a:blip r:embed="rId2"/>
          <a:stretch>
            <a:fillRect/>
          </a:stretch>
        </p:blipFill>
        <p:spPr>
          <a:xfrm>
            <a:off x="1055688" y="1903934"/>
            <a:ext cx="1053706" cy="702860"/>
          </a:xfrm>
          <a:prstGeom prst="rect">
            <a:avLst/>
          </a:prstGeom>
        </p:spPr>
      </p:pic>
      <p:pic>
        <p:nvPicPr>
          <p:cNvPr id="9" name="Bildobjekt 8"/>
          <p:cNvPicPr>
            <a:picLocks noChangeAspect="1"/>
          </p:cNvPicPr>
          <p:nvPr/>
        </p:nvPicPr>
        <p:blipFill>
          <a:blip r:embed="rId2"/>
          <a:stretch>
            <a:fillRect/>
          </a:stretch>
        </p:blipFill>
        <p:spPr>
          <a:xfrm>
            <a:off x="1055688" y="3641960"/>
            <a:ext cx="1053706" cy="702860"/>
          </a:xfrm>
          <a:prstGeom prst="rect">
            <a:avLst/>
          </a:prstGeom>
        </p:spPr>
      </p:pic>
      <p:sp>
        <p:nvSpPr>
          <p:cNvPr id="12" name="textruta 11"/>
          <p:cNvSpPr txBox="1"/>
          <p:nvPr/>
        </p:nvSpPr>
        <p:spPr>
          <a:xfrm>
            <a:off x="2392838" y="3731800"/>
            <a:ext cx="4702905" cy="1477328"/>
          </a:xfrm>
          <a:prstGeom prst="rect">
            <a:avLst/>
          </a:prstGeom>
          <a:noFill/>
        </p:spPr>
        <p:txBody>
          <a:bodyPr wrap="square" rtlCol="0">
            <a:spAutoFit/>
          </a:bodyPr>
          <a:lstStyle/>
          <a:p>
            <a:pPr>
              <a:buClr>
                <a:schemeClr val="accent6"/>
              </a:buClr>
            </a:pPr>
            <a:r>
              <a:rPr lang="sv-SE" dirty="0">
                <a:latin typeface="Klavika Regular" panose="02000000000000000000" pitchFamily="50" charset="0"/>
              </a:rPr>
              <a:t>I USA utmärker sig företag som Google, Facebook och Amazon. De kränker arbetstagarnas rätt att vara medlemmar i facket. De spionerar på sina anställda för att kartlägga facklig aktivitet.</a:t>
            </a:r>
          </a:p>
        </p:txBody>
      </p:sp>
      <p:pic>
        <p:nvPicPr>
          <p:cNvPr id="5" name="Bildobjekt 4"/>
          <p:cNvPicPr>
            <a:picLocks noChangeAspect="1"/>
          </p:cNvPicPr>
          <p:nvPr/>
        </p:nvPicPr>
        <p:blipFill>
          <a:blip r:embed="rId3"/>
          <a:stretch>
            <a:fillRect/>
          </a:stretch>
        </p:blipFill>
        <p:spPr>
          <a:xfrm>
            <a:off x="7531584" y="1959964"/>
            <a:ext cx="30483" cy="3615241"/>
          </a:xfrm>
          <a:prstGeom prst="rect">
            <a:avLst/>
          </a:prstGeom>
        </p:spPr>
      </p:pic>
      <p:sp>
        <p:nvSpPr>
          <p:cNvPr id="11" name="Rektangel 15">
            <a:extLst>
              <a:ext uri="{FF2B5EF4-FFF2-40B4-BE49-F238E27FC236}">
                <a16:creationId xmlns:a16="http://schemas.microsoft.com/office/drawing/2014/main" id="{3913D152-FBD4-9971-6AF0-F00F56092D8B}"/>
              </a:ext>
            </a:extLst>
          </p:cNvPr>
          <p:cNvSpPr/>
          <p:nvPr/>
        </p:nvSpPr>
        <p:spPr>
          <a:xfrm>
            <a:off x="0" y="5905663"/>
            <a:ext cx="12293600" cy="952338"/>
          </a:xfrm>
          <a:custGeom>
            <a:avLst/>
            <a:gdLst>
              <a:gd name="connsiteX0" fmla="*/ 0 w 12242902"/>
              <a:gd name="connsiteY0" fmla="*/ 0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0 h 1820606"/>
              <a:gd name="connsiteX0" fmla="*/ 0 w 12242902"/>
              <a:gd name="connsiteY0" fmla="*/ 501041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01041 h 1820606"/>
              <a:gd name="connsiteX0" fmla="*/ 0 w 12242902"/>
              <a:gd name="connsiteY0" fmla="*/ 864296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864296 h 1820606"/>
              <a:gd name="connsiteX0" fmla="*/ 0 w 12242902"/>
              <a:gd name="connsiteY0" fmla="*/ 588723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88723 h 1820606"/>
              <a:gd name="connsiteX0" fmla="*/ 0 w 12242902"/>
              <a:gd name="connsiteY0" fmla="*/ 514382 h 1746265"/>
              <a:gd name="connsiteX1" fmla="*/ 12235468 w 12242902"/>
              <a:gd name="connsiteY1" fmla="*/ 0 h 1746265"/>
              <a:gd name="connsiteX2" fmla="*/ 12242902 w 12242902"/>
              <a:gd name="connsiteY2" fmla="*/ 1746265 h 1746265"/>
              <a:gd name="connsiteX3" fmla="*/ 0 w 12242902"/>
              <a:gd name="connsiteY3" fmla="*/ 1746265 h 1746265"/>
              <a:gd name="connsiteX4" fmla="*/ 0 w 12242902"/>
              <a:gd name="connsiteY4" fmla="*/ 514382 h 17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2902" h="1746265">
                <a:moveTo>
                  <a:pt x="0" y="514382"/>
                </a:moveTo>
                <a:lnTo>
                  <a:pt x="12235468" y="0"/>
                </a:lnTo>
                <a:lnTo>
                  <a:pt x="12242902" y="1746265"/>
                </a:lnTo>
                <a:lnTo>
                  <a:pt x="0" y="1746265"/>
                </a:lnTo>
                <a:lnTo>
                  <a:pt x="0" y="514382"/>
                </a:lnTo>
                <a:close/>
              </a:path>
            </a:pathLst>
          </a:custGeom>
          <a:solidFill>
            <a:srgbClr val="0035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63" dirty="0"/>
              <a:t>       </a:t>
            </a:r>
          </a:p>
        </p:txBody>
      </p:sp>
      <p:sp>
        <p:nvSpPr>
          <p:cNvPr id="10" name="textruta 9"/>
          <p:cNvSpPr txBox="1"/>
          <p:nvPr/>
        </p:nvSpPr>
        <p:spPr>
          <a:xfrm rot="19829508">
            <a:off x="-198090" y="2711097"/>
            <a:ext cx="12981933" cy="1015663"/>
          </a:xfrm>
          <a:prstGeom prst="rect">
            <a:avLst/>
          </a:prstGeom>
          <a:noFill/>
        </p:spPr>
        <p:txBody>
          <a:bodyPr wrap="square" rtlCol="0">
            <a:spAutoFit/>
          </a:bodyPr>
          <a:lstStyle/>
          <a:p>
            <a:r>
              <a:rPr lang="sv-SE" sz="6000" b="1" dirty="0">
                <a:solidFill>
                  <a:srgbClr val="FF0000"/>
                </a:solidFill>
              </a:rPr>
              <a:t>Extra bild, används bara om tids finns.</a:t>
            </a:r>
          </a:p>
        </p:txBody>
      </p:sp>
    </p:spTree>
    <p:extLst>
      <p:ext uri="{BB962C8B-B14F-4D97-AF65-F5344CB8AC3E}">
        <p14:creationId xmlns:p14="http://schemas.microsoft.com/office/powerpoint/2010/main" val="100419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2FEF3"/>
        </a:solidFill>
        <a:effectLst/>
      </p:bgPr>
    </p:bg>
    <p:spTree>
      <p:nvGrpSpPr>
        <p:cNvPr id="1" name=""/>
        <p:cNvGrpSpPr/>
        <p:nvPr/>
      </p:nvGrpSpPr>
      <p:grpSpPr>
        <a:xfrm>
          <a:off x="0" y="0"/>
          <a:ext cx="0" cy="0"/>
          <a:chOff x="0" y="0"/>
          <a:chExt cx="0" cy="0"/>
        </a:xfrm>
      </p:grpSpPr>
      <p:sp>
        <p:nvSpPr>
          <p:cNvPr id="2" name="textruta 1"/>
          <p:cNvSpPr txBox="1"/>
          <p:nvPr/>
        </p:nvSpPr>
        <p:spPr>
          <a:xfrm>
            <a:off x="975492" y="443458"/>
            <a:ext cx="9114308" cy="707886"/>
          </a:xfrm>
          <a:prstGeom prst="rect">
            <a:avLst/>
          </a:prstGeom>
          <a:noFill/>
        </p:spPr>
        <p:txBody>
          <a:bodyPr wrap="square" rtlCol="0">
            <a:spAutoFit/>
          </a:bodyPr>
          <a:lstStyle/>
          <a:p>
            <a:r>
              <a:rPr lang="sv-SE" sz="4000" b="1" dirty="0">
                <a:solidFill>
                  <a:srgbClr val="1C320A"/>
                </a:solidFill>
                <a:latin typeface="Klavika Regular" panose="02000000000000000000" pitchFamily="50" charset="0"/>
                <a:cs typeface="Arial" panose="020B0604020202020204" pitchFamily="34" charset="0"/>
              </a:rPr>
              <a:t>Hur ser det ut utanför Sverige då?</a:t>
            </a:r>
          </a:p>
        </p:txBody>
      </p:sp>
      <p:pic>
        <p:nvPicPr>
          <p:cNvPr id="8" name="Bildobjekt 7"/>
          <p:cNvPicPr>
            <a:picLocks noChangeAspect="1"/>
          </p:cNvPicPr>
          <p:nvPr/>
        </p:nvPicPr>
        <p:blipFill>
          <a:blip r:embed="rId2"/>
          <a:stretch>
            <a:fillRect/>
          </a:stretch>
        </p:blipFill>
        <p:spPr>
          <a:xfrm>
            <a:off x="1145642" y="2001661"/>
            <a:ext cx="957950" cy="638633"/>
          </a:xfrm>
          <a:prstGeom prst="rect">
            <a:avLst/>
          </a:prstGeom>
        </p:spPr>
      </p:pic>
      <p:sp>
        <p:nvSpPr>
          <p:cNvPr id="13" name="textruta 12"/>
          <p:cNvSpPr txBox="1"/>
          <p:nvPr/>
        </p:nvSpPr>
        <p:spPr>
          <a:xfrm>
            <a:off x="2396025" y="1949551"/>
            <a:ext cx="5015572" cy="2031325"/>
          </a:xfrm>
          <a:prstGeom prst="rect">
            <a:avLst/>
          </a:prstGeom>
          <a:noFill/>
        </p:spPr>
        <p:txBody>
          <a:bodyPr wrap="square" rtlCol="0">
            <a:spAutoFit/>
          </a:bodyPr>
          <a:lstStyle/>
          <a:p>
            <a:pPr>
              <a:buClr>
                <a:schemeClr val="accent6"/>
              </a:buClr>
            </a:pPr>
            <a:r>
              <a:rPr lang="sv-SE" dirty="0">
                <a:latin typeface="Klavika Regular" panose="02000000000000000000" pitchFamily="50" charset="0"/>
              </a:rPr>
              <a:t>I Frankrike utmärker sig svenska IKEA för att ha kränkt anställdas integritet och rättigheter. IKEA dömdes i en lång rättegång under våren i juni till böter på en miljon euro och den tidigare </a:t>
            </a:r>
            <a:r>
              <a:rPr lang="sv-SE" dirty="0" err="1">
                <a:latin typeface="Klavika Regular" panose="02000000000000000000" pitchFamily="50" charset="0"/>
              </a:rPr>
              <a:t>VDn</a:t>
            </a:r>
            <a:r>
              <a:rPr lang="sv-SE" dirty="0">
                <a:latin typeface="Klavika Regular" panose="02000000000000000000" pitchFamily="50" charset="0"/>
              </a:rPr>
              <a:t> till fängelse i två. Domen avsåg omfattande spioneri mot 400 anställda under flera år, bland annat avseende politiska åsikter och facklig aktivitet.</a:t>
            </a:r>
          </a:p>
        </p:txBody>
      </p:sp>
      <p:pic>
        <p:nvPicPr>
          <p:cNvPr id="5" name="Bildobjekt 4"/>
          <p:cNvPicPr>
            <a:picLocks noChangeAspect="1"/>
          </p:cNvPicPr>
          <p:nvPr/>
        </p:nvPicPr>
        <p:blipFill>
          <a:blip r:embed="rId3"/>
          <a:stretch>
            <a:fillRect/>
          </a:stretch>
        </p:blipFill>
        <p:spPr>
          <a:xfrm>
            <a:off x="7543798" y="2001661"/>
            <a:ext cx="30483" cy="3615241"/>
          </a:xfrm>
          <a:prstGeom prst="rect">
            <a:avLst/>
          </a:prstGeom>
        </p:spPr>
      </p:pic>
      <p:sp>
        <p:nvSpPr>
          <p:cNvPr id="9" name="Rektangel 15">
            <a:extLst>
              <a:ext uri="{FF2B5EF4-FFF2-40B4-BE49-F238E27FC236}">
                <a16:creationId xmlns:a16="http://schemas.microsoft.com/office/drawing/2014/main" id="{3913D152-FBD4-9971-6AF0-F00F56092D8B}"/>
              </a:ext>
            </a:extLst>
          </p:cNvPr>
          <p:cNvSpPr/>
          <p:nvPr/>
        </p:nvSpPr>
        <p:spPr>
          <a:xfrm>
            <a:off x="0" y="5905663"/>
            <a:ext cx="12293600" cy="952338"/>
          </a:xfrm>
          <a:custGeom>
            <a:avLst/>
            <a:gdLst>
              <a:gd name="connsiteX0" fmla="*/ 0 w 12242902"/>
              <a:gd name="connsiteY0" fmla="*/ 0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0 h 1820606"/>
              <a:gd name="connsiteX0" fmla="*/ 0 w 12242902"/>
              <a:gd name="connsiteY0" fmla="*/ 501041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01041 h 1820606"/>
              <a:gd name="connsiteX0" fmla="*/ 0 w 12242902"/>
              <a:gd name="connsiteY0" fmla="*/ 864296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864296 h 1820606"/>
              <a:gd name="connsiteX0" fmla="*/ 0 w 12242902"/>
              <a:gd name="connsiteY0" fmla="*/ 588723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88723 h 1820606"/>
              <a:gd name="connsiteX0" fmla="*/ 0 w 12242902"/>
              <a:gd name="connsiteY0" fmla="*/ 514382 h 1746265"/>
              <a:gd name="connsiteX1" fmla="*/ 12235468 w 12242902"/>
              <a:gd name="connsiteY1" fmla="*/ 0 h 1746265"/>
              <a:gd name="connsiteX2" fmla="*/ 12242902 w 12242902"/>
              <a:gd name="connsiteY2" fmla="*/ 1746265 h 1746265"/>
              <a:gd name="connsiteX3" fmla="*/ 0 w 12242902"/>
              <a:gd name="connsiteY3" fmla="*/ 1746265 h 1746265"/>
              <a:gd name="connsiteX4" fmla="*/ 0 w 12242902"/>
              <a:gd name="connsiteY4" fmla="*/ 514382 h 17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2902" h="1746265">
                <a:moveTo>
                  <a:pt x="0" y="514382"/>
                </a:moveTo>
                <a:lnTo>
                  <a:pt x="12235468" y="0"/>
                </a:lnTo>
                <a:lnTo>
                  <a:pt x="12242902" y="1746265"/>
                </a:lnTo>
                <a:lnTo>
                  <a:pt x="0" y="1746265"/>
                </a:lnTo>
                <a:lnTo>
                  <a:pt x="0" y="514382"/>
                </a:lnTo>
                <a:close/>
              </a:path>
            </a:pathLst>
          </a:custGeom>
          <a:solidFill>
            <a:srgbClr val="0035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63" dirty="0"/>
              <a:t>       </a:t>
            </a:r>
          </a:p>
        </p:txBody>
      </p:sp>
      <p:sp>
        <p:nvSpPr>
          <p:cNvPr id="7" name="textruta 6"/>
          <p:cNvSpPr txBox="1"/>
          <p:nvPr/>
        </p:nvSpPr>
        <p:spPr>
          <a:xfrm rot="19829508">
            <a:off x="-198090" y="2711097"/>
            <a:ext cx="12981933" cy="1015663"/>
          </a:xfrm>
          <a:prstGeom prst="rect">
            <a:avLst/>
          </a:prstGeom>
          <a:noFill/>
        </p:spPr>
        <p:txBody>
          <a:bodyPr wrap="square" rtlCol="0">
            <a:spAutoFit/>
          </a:bodyPr>
          <a:lstStyle/>
          <a:p>
            <a:r>
              <a:rPr lang="sv-SE" sz="6000" b="1" dirty="0">
                <a:solidFill>
                  <a:srgbClr val="FF0000"/>
                </a:solidFill>
              </a:rPr>
              <a:t>Extra bild, används bara om tids finns.</a:t>
            </a:r>
          </a:p>
        </p:txBody>
      </p:sp>
    </p:spTree>
    <p:extLst>
      <p:ext uri="{BB962C8B-B14F-4D97-AF65-F5344CB8AC3E}">
        <p14:creationId xmlns:p14="http://schemas.microsoft.com/office/powerpoint/2010/main" val="310179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2FEF3"/>
        </a:solidFill>
        <a:effectLst/>
      </p:bgPr>
    </p:bg>
    <p:spTree>
      <p:nvGrpSpPr>
        <p:cNvPr id="1" name=""/>
        <p:cNvGrpSpPr/>
        <p:nvPr/>
      </p:nvGrpSpPr>
      <p:grpSpPr>
        <a:xfrm>
          <a:off x="0" y="0"/>
          <a:ext cx="0" cy="0"/>
          <a:chOff x="0" y="0"/>
          <a:chExt cx="0" cy="0"/>
        </a:xfrm>
      </p:grpSpPr>
      <p:sp>
        <p:nvSpPr>
          <p:cNvPr id="2" name="textruta 1"/>
          <p:cNvSpPr txBox="1"/>
          <p:nvPr/>
        </p:nvSpPr>
        <p:spPr>
          <a:xfrm>
            <a:off x="975492" y="443458"/>
            <a:ext cx="9114308" cy="707886"/>
          </a:xfrm>
          <a:prstGeom prst="rect">
            <a:avLst/>
          </a:prstGeom>
          <a:noFill/>
        </p:spPr>
        <p:txBody>
          <a:bodyPr wrap="square" rtlCol="0">
            <a:spAutoFit/>
          </a:bodyPr>
          <a:lstStyle/>
          <a:p>
            <a:r>
              <a:rPr lang="sv-SE" sz="4000" b="1" dirty="0">
                <a:solidFill>
                  <a:srgbClr val="1C320A"/>
                </a:solidFill>
                <a:latin typeface="Klavika Regular" panose="02000000000000000000" pitchFamily="50" charset="0"/>
                <a:cs typeface="Arial" panose="020B0604020202020204" pitchFamily="34" charset="0"/>
              </a:rPr>
              <a:t>Hur ser det ut utanför Sverige då?</a:t>
            </a:r>
          </a:p>
        </p:txBody>
      </p:sp>
      <p:pic>
        <p:nvPicPr>
          <p:cNvPr id="11" name="Bildobjekt 10"/>
          <p:cNvPicPr>
            <a:picLocks noChangeAspect="1"/>
          </p:cNvPicPr>
          <p:nvPr/>
        </p:nvPicPr>
        <p:blipFill>
          <a:blip r:embed="rId2"/>
          <a:stretch>
            <a:fillRect/>
          </a:stretch>
        </p:blipFill>
        <p:spPr>
          <a:xfrm>
            <a:off x="1119696" y="1998858"/>
            <a:ext cx="1288473" cy="644237"/>
          </a:xfrm>
          <a:prstGeom prst="rect">
            <a:avLst/>
          </a:prstGeom>
        </p:spPr>
      </p:pic>
      <p:sp>
        <p:nvSpPr>
          <p:cNvPr id="14" name="textruta 13"/>
          <p:cNvSpPr txBox="1"/>
          <p:nvPr/>
        </p:nvSpPr>
        <p:spPr>
          <a:xfrm>
            <a:off x="2747685" y="1902088"/>
            <a:ext cx="4704675" cy="2585323"/>
          </a:xfrm>
          <a:prstGeom prst="rect">
            <a:avLst/>
          </a:prstGeom>
          <a:noFill/>
        </p:spPr>
        <p:txBody>
          <a:bodyPr wrap="square" rtlCol="0">
            <a:spAutoFit/>
          </a:bodyPr>
          <a:lstStyle/>
          <a:p>
            <a:pPr>
              <a:buClr>
                <a:schemeClr val="accent6"/>
              </a:buClr>
            </a:pPr>
            <a:r>
              <a:rPr lang="sv-SE" dirty="0">
                <a:latin typeface="Klavika Regular" panose="02000000000000000000" pitchFamily="50" charset="0"/>
              </a:rPr>
              <a:t>I vårt närområde finns Belarus där regeringen redan hösten 2020 införde nya lagar för att förhindra möten, demonstrationer, processioner och andra fredliga aktioner. Den oberoende fackliga organisationen har fått sina kontor plundrade och tvingats lämna ut information om sina medlemmar. Fackligt aktiva har fängslats liksom medlemmar som stött fackliga aktioner.</a:t>
            </a:r>
          </a:p>
        </p:txBody>
      </p:sp>
      <p:pic>
        <p:nvPicPr>
          <p:cNvPr id="5" name="Bildobjekt 4"/>
          <p:cNvPicPr>
            <a:picLocks noChangeAspect="1"/>
          </p:cNvPicPr>
          <p:nvPr/>
        </p:nvPicPr>
        <p:blipFill>
          <a:blip r:embed="rId3"/>
          <a:stretch>
            <a:fillRect/>
          </a:stretch>
        </p:blipFill>
        <p:spPr>
          <a:xfrm>
            <a:off x="7543798" y="1998858"/>
            <a:ext cx="30483" cy="3615241"/>
          </a:xfrm>
          <a:prstGeom prst="rect">
            <a:avLst/>
          </a:prstGeom>
        </p:spPr>
      </p:pic>
      <p:sp>
        <p:nvSpPr>
          <p:cNvPr id="8" name="Rektangel 15">
            <a:extLst>
              <a:ext uri="{FF2B5EF4-FFF2-40B4-BE49-F238E27FC236}">
                <a16:creationId xmlns:a16="http://schemas.microsoft.com/office/drawing/2014/main" id="{3913D152-FBD4-9971-6AF0-F00F56092D8B}"/>
              </a:ext>
            </a:extLst>
          </p:cNvPr>
          <p:cNvSpPr/>
          <p:nvPr/>
        </p:nvSpPr>
        <p:spPr>
          <a:xfrm>
            <a:off x="0" y="5905663"/>
            <a:ext cx="12293600" cy="952338"/>
          </a:xfrm>
          <a:custGeom>
            <a:avLst/>
            <a:gdLst>
              <a:gd name="connsiteX0" fmla="*/ 0 w 12242902"/>
              <a:gd name="connsiteY0" fmla="*/ 0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0 h 1820606"/>
              <a:gd name="connsiteX0" fmla="*/ 0 w 12242902"/>
              <a:gd name="connsiteY0" fmla="*/ 501041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01041 h 1820606"/>
              <a:gd name="connsiteX0" fmla="*/ 0 w 12242902"/>
              <a:gd name="connsiteY0" fmla="*/ 864296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864296 h 1820606"/>
              <a:gd name="connsiteX0" fmla="*/ 0 w 12242902"/>
              <a:gd name="connsiteY0" fmla="*/ 588723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88723 h 1820606"/>
              <a:gd name="connsiteX0" fmla="*/ 0 w 12242902"/>
              <a:gd name="connsiteY0" fmla="*/ 514382 h 1746265"/>
              <a:gd name="connsiteX1" fmla="*/ 12235468 w 12242902"/>
              <a:gd name="connsiteY1" fmla="*/ 0 h 1746265"/>
              <a:gd name="connsiteX2" fmla="*/ 12242902 w 12242902"/>
              <a:gd name="connsiteY2" fmla="*/ 1746265 h 1746265"/>
              <a:gd name="connsiteX3" fmla="*/ 0 w 12242902"/>
              <a:gd name="connsiteY3" fmla="*/ 1746265 h 1746265"/>
              <a:gd name="connsiteX4" fmla="*/ 0 w 12242902"/>
              <a:gd name="connsiteY4" fmla="*/ 514382 h 17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2902" h="1746265">
                <a:moveTo>
                  <a:pt x="0" y="514382"/>
                </a:moveTo>
                <a:lnTo>
                  <a:pt x="12235468" y="0"/>
                </a:lnTo>
                <a:lnTo>
                  <a:pt x="12242902" y="1746265"/>
                </a:lnTo>
                <a:lnTo>
                  <a:pt x="0" y="1746265"/>
                </a:lnTo>
                <a:lnTo>
                  <a:pt x="0" y="514382"/>
                </a:lnTo>
                <a:close/>
              </a:path>
            </a:pathLst>
          </a:custGeom>
          <a:solidFill>
            <a:srgbClr val="0035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63" dirty="0"/>
              <a:t>       </a:t>
            </a:r>
          </a:p>
        </p:txBody>
      </p:sp>
      <p:sp>
        <p:nvSpPr>
          <p:cNvPr id="7" name="textruta 6"/>
          <p:cNvSpPr txBox="1"/>
          <p:nvPr/>
        </p:nvSpPr>
        <p:spPr>
          <a:xfrm rot="19829508">
            <a:off x="-198090" y="2711097"/>
            <a:ext cx="12981933" cy="1015663"/>
          </a:xfrm>
          <a:prstGeom prst="rect">
            <a:avLst/>
          </a:prstGeom>
          <a:noFill/>
        </p:spPr>
        <p:txBody>
          <a:bodyPr wrap="square" rtlCol="0">
            <a:spAutoFit/>
          </a:bodyPr>
          <a:lstStyle/>
          <a:p>
            <a:r>
              <a:rPr lang="sv-SE" sz="6000" b="1" dirty="0">
                <a:solidFill>
                  <a:srgbClr val="FF0000"/>
                </a:solidFill>
              </a:rPr>
              <a:t>Extra bild, används bara om tids finns.</a:t>
            </a:r>
          </a:p>
        </p:txBody>
      </p:sp>
    </p:spTree>
    <p:extLst>
      <p:ext uri="{BB962C8B-B14F-4D97-AF65-F5344CB8AC3E}">
        <p14:creationId xmlns:p14="http://schemas.microsoft.com/office/powerpoint/2010/main" val="409780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ruta 9"/>
          <p:cNvSpPr txBox="1"/>
          <p:nvPr/>
        </p:nvSpPr>
        <p:spPr>
          <a:xfrm>
            <a:off x="4092870" y="4970153"/>
            <a:ext cx="1627323" cy="338554"/>
          </a:xfrm>
          <a:prstGeom prst="rect">
            <a:avLst/>
          </a:prstGeom>
          <a:noFill/>
        </p:spPr>
        <p:txBody>
          <a:bodyPr wrap="square" rtlCol="0">
            <a:spAutoFit/>
          </a:bodyPr>
          <a:lstStyle/>
          <a:p>
            <a:r>
              <a:rPr lang="sv-SE" sz="1600" dirty="0">
                <a:latin typeface="Klavika Regular" panose="02000000000000000000" pitchFamily="50" charset="0"/>
                <a:cs typeface="Arial" panose="020B0604020202020204" pitchFamily="34" charset="0"/>
              </a:rPr>
              <a:t>Skogsindustrin</a:t>
            </a:r>
          </a:p>
        </p:txBody>
      </p:sp>
      <p:sp>
        <p:nvSpPr>
          <p:cNvPr id="11" name="textruta 10"/>
          <p:cNvSpPr txBox="1"/>
          <p:nvPr/>
        </p:nvSpPr>
        <p:spPr>
          <a:xfrm>
            <a:off x="6454213" y="4821947"/>
            <a:ext cx="1739662" cy="338554"/>
          </a:xfrm>
          <a:prstGeom prst="rect">
            <a:avLst/>
          </a:prstGeom>
          <a:noFill/>
        </p:spPr>
        <p:txBody>
          <a:bodyPr wrap="square" rtlCol="0">
            <a:spAutoFit/>
          </a:bodyPr>
          <a:lstStyle/>
          <a:p>
            <a:r>
              <a:rPr lang="sv-SE" sz="1600" dirty="0">
                <a:latin typeface="Klavika Regular" panose="02000000000000000000" pitchFamily="50" charset="0"/>
                <a:cs typeface="Arial" panose="020B0604020202020204" pitchFamily="34" charset="0"/>
              </a:rPr>
              <a:t>Grafisk industri</a:t>
            </a:r>
          </a:p>
        </p:txBody>
      </p:sp>
      <p:sp>
        <p:nvSpPr>
          <p:cNvPr id="12" name="textruta 11"/>
          <p:cNvSpPr txBox="1"/>
          <p:nvPr/>
        </p:nvSpPr>
        <p:spPr>
          <a:xfrm>
            <a:off x="8641848" y="2827815"/>
            <a:ext cx="1888849" cy="341282"/>
          </a:xfrm>
          <a:prstGeom prst="rect">
            <a:avLst/>
          </a:prstGeom>
          <a:noFill/>
        </p:spPr>
        <p:txBody>
          <a:bodyPr wrap="square" rtlCol="0">
            <a:spAutoFit/>
          </a:bodyPr>
          <a:lstStyle/>
          <a:p>
            <a:r>
              <a:rPr lang="sv-SE" sz="1600" dirty="0">
                <a:latin typeface="Klavika Regular" panose="02000000000000000000" pitchFamily="50" charset="0"/>
                <a:cs typeface="Arial" panose="020B0604020202020204" pitchFamily="34" charset="0"/>
              </a:rPr>
              <a:t>Sågverksindustrin</a:t>
            </a:r>
          </a:p>
        </p:txBody>
      </p:sp>
      <p:sp>
        <p:nvSpPr>
          <p:cNvPr id="13" name="textruta 12"/>
          <p:cNvSpPr txBox="1"/>
          <p:nvPr/>
        </p:nvSpPr>
        <p:spPr>
          <a:xfrm>
            <a:off x="8927896" y="5101431"/>
            <a:ext cx="1424872" cy="338554"/>
          </a:xfrm>
          <a:prstGeom prst="rect">
            <a:avLst/>
          </a:prstGeom>
          <a:noFill/>
        </p:spPr>
        <p:txBody>
          <a:bodyPr wrap="square" rtlCol="0">
            <a:spAutoFit/>
          </a:bodyPr>
          <a:lstStyle/>
          <a:p>
            <a:r>
              <a:rPr lang="sv-SE" sz="1600" dirty="0">
                <a:latin typeface="Klavika Regular" panose="02000000000000000000" pitchFamily="50" charset="0"/>
                <a:cs typeface="Arial" panose="020B0604020202020204" pitchFamily="34" charset="0"/>
              </a:rPr>
              <a:t>Träindustrin</a:t>
            </a:r>
          </a:p>
        </p:txBody>
      </p:sp>
      <p:pic>
        <p:nvPicPr>
          <p:cNvPr id="3" name="Bildobjekt 2"/>
          <p:cNvPicPr>
            <a:picLocks noChangeAspect="1"/>
          </p:cNvPicPr>
          <p:nvPr/>
        </p:nvPicPr>
        <p:blipFill rotWithShape="1">
          <a:blip r:embed="rId3" cstate="print">
            <a:extLst>
              <a:ext uri="{28A0092B-C50C-407E-A947-70E740481C1C}">
                <a14:useLocalDpi xmlns:a14="http://schemas.microsoft.com/office/drawing/2010/main" val="0"/>
              </a:ext>
            </a:extLst>
          </a:blip>
          <a:srcRect l="24352" t="9064"/>
          <a:stretch/>
        </p:blipFill>
        <p:spPr>
          <a:xfrm>
            <a:off x="652128" y="472249"/>
            <a:ext cx="2991273" cy="5393696"/>
          </a:xfrm>
          <a:prstGeom prst="rect">
            <a:avLst/>
          </a:prstGeom>
        </p:spPr>
      </p:pic>
      <p:sp>
        <p:nvSpPr>
          <p:cNvPr id="14" name="Kommentar i oval 13"/>
          <p:cNvSpPr/>
          <p:nvPr/>
        </p:nvSpPr>
        <p:spPr>
          <a:xfrm>
            <a:off x="3751616" y="632897"/>
            <a:ext cx="4810115" cy="2633260"/>
          </a:xfrm>
          <a:prstGeom prst="wedgeEllipseCallout">
            <a:avLst>
              <a:gd name="adj1" fmla="val -58863"/>
              <a:gd name="adj2" fmla="val -14938"/>
            </a:avLst>
          </a:prstGeom>
          <a:solidFill>
            <a:srgbClr val="273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extruta 1"/>
          <p:cNvSpPr txBox="1"/>
          <p:nvPr/>
        </p:nvSpPr>
        <p:spPr>
          <a:xfrm>
            <a:off x="4464451" y="1011933"/>
            <a:ext cx="4177397" cy="1815882"/>
          </a:xfrm>
          <a:prstGeom prst="rect">
            <a:avLst/>
          </a:prstGeom>
          <a:noFill/>
        </p:spPr>
        <p:txBody>
          <a:bodyPr wrap="square" rtlCol="0">
            <a:spAutoFit/>
          </a:bodyPr>
          <a:lstStyle/>
          <a:p>
            <a:r>
              <a:rPr lang="sv-SE" sz="2800" b="1" dirty="0">
                <a:solidFill>
                  <a:schemeClr val="bg1"/>
                </a:solidFill>
                <a:latin typeface="GS Grotezk Condensed" pitchFamily="50" charset="0"/>
                <a:ea typeface="GS Grotezk Condensed" pitchFamily="50" charset="0"/>
                <a:cs typeface="Arial" panose="020B0604020202020204" pitchFamily="34" charset="0"/>
              </a:rPr>
              <a:t>GS-facket </a:t>
            </a:r>
          </a:p>
          <a:p>
            <a:r>
              <a:rPr lang="sv-SE" sz="2800" b="1" dirty="0">
                <a:solidFill>
                  <a:schemeClr val="bg1"/>
                </a:solidFill>
                <a:latin typeface="GS Grotezk Condensed" pitchFamily="50" charset="0"/>
                <a:ea typeface="GS Grotezk Condensed" pitchFamily="50" charset="0"/>
                <a:cs typeface="Arial" panose="020B0604020202020204" pitchFamily="34" charset="0"/>
              </a:rPr>
              <a:t>är förbundet för dig </a:t>
            </a:r>
          </a:p>
          <a:p>
            <a:r>
              <a:rPr lang="sv-SE" sz="2800" b="1" dirty="0">
                <a:solidFill>
                  <a:schemeClr val="bg1"/>
                </a:solidFill>
                <a:latin typeface="GS Grotezk Condensed" pitchFamily="50" charset="0"/>
                <a:ea typeface="GS Grotezk Condensed" pitchFamily="50" charset="0"/>
                <a:cs typeface="Arial" panose="020B0604020202020204" pitchFamily="34" charset="0"/>
              </a:rPr>
              <a:t>som jobbar i någon av våra </a:t>
            </a:r>
          </a:p>
          <a:p>
            <a:r>
              <a:rPr lang="sv-SE" sz="2800" b="1" dirty="0">
                <a:solidFill>
                  <a:schemeClr val="bg1"/>
                </a:solidFill>
                <a:latin typeface="GS Grotezk Condensed" pitchFamily="50" charset="0"/>
                <a:ea typeface="GS Grotezk Condensed" pitchFamily="50" charset="0"/>
                <a:cs typeface="Arial" panose="020B0604020202020204" pitchFamily="34" charset="0"/>
              </a:rPr>
              <a:t>branscher.</a:t>
            </a:r>
          </a:p>
        </p:txBody>
      </p:sp>
      <p:sp>
        <p:nvSpPr>
          <p:cNvPr id="15" name="Rektangel 15">
            <a:extLst>
              <a:ext uri="{FF2B5EF4-FFF2-40B4-BE49-F238E27FC236}">
                <a16:creationId xmlns:a16="http://schemas.microsoft.com/office/drawing/2014/main" id="{3913D152-FBD4-9971-6AF0-F00F56092D8B}"/>
              </a:ext>
            </a:extLst>
          </p:cNvPr>
          <p:cNvSpPr/>
          <p:nvPr/>
        </p:nvSpPr>
        <p:spPr>
          <a:xfrm>
            <a:off x="0" y="5905663"/>
            <a:ext cx="12293600" cy="952338"/>
          </a:xfrm>
          <a:custGeom>
            <a:avLst/>
            <a:gdLst>
              <a:gd name="connsiteX0" fmla="*/ 0 w 12242902"/>
              <a:gd name="connsiteY0" fmla="*/ 0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0 h 1820606"/>
              <a:gd name="connsiteX0" fmla="*/ 0 w 12242902"/>
              <a:gd name="connsiteY0" fmla="*/ 501041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01041 h 1820606"/>
              <a:gd name="connsiteX0" fmla="*/ 0 w 12242902"/>
              <a:gd name="connsiteY0" fmla="*/ 864296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864296 h 1820606"/>
              <a:gd name="connsiteX0" fmla="*/ 0 w 12242902"/>
              <a:gd name="connsiteY0" fmla="*/ 588723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88723 h 1820606"/>
              <a:gd name="connsiteX0" fmla="*/ 0 w 12242902"/>
              <a:gd name="connsiteY0" fmla="*/ 514382 h 1746265"/>
              <a:gd name="connsiteX1" fmla="*/ 12235468 w 12242902"/>
              <a:gd name="connsiteY1" fmla="*/ 0 h 1746265"/>
              <a:gd name="connsiteX2" fmla="*/ 12242902 w 12242902"/>
              <a:gd name="connsiteY2" fmla="*/ 1746265 h 1746265"/>
              <a:gd name="connsiteX3" fmla="*/ 0 w 12242902"/>
              <a:gd name="connsiteY3" fmla="*/ 1746265 h 1746265"/>
              <a:gd name="connsiteX4" fmla="*/ 0 w 12242902"/>
              <a:gd name="connsiteY4" fmla="*/ 514382 h 17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2902" h="1746265">
                <a:moveTo>
                  <a:pt x="0" y="514382"/>
                </a:moveTo>
                <a:lnTo>
                  <a:pt x="12235468" y="0"/>
                </a:lnTo>
                <a:lnTo>
                  <a:pt x="12242902" y="1746265"/>
                </a:lnTo>
                <a:lnTo>
                  <a:pt x="0" y="1746265"/>
                </a:lnTo>
                <a:lnTo>
                  <a:pt x="0" y="514382"/>
                </a:lnTo>
                <a:close/>
              </a:path>
            </a:pathLst>
          </a:custGeom>
          <a:solidFill>
            <a:srgbClr val="273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63" dirty="0"/>
              <a:t>       </a:t>
            </a:r>
          </a:p>
        </p:txBody>
      </p:sp>
      <p:pic>
        <p:nvPicPr>
          <p:cNvPr id="5" name="Bildobjek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1848" y="1316236"/>
            <a:ext cx="1621039" cy="1656115"/>
          </a:xfrm>
          <a:prstGeom prst="rect">
            <a:avLst/>
          </a:prstGeom>
        </p:spPr>
      </p:pic>
      <p:pic>
        <p:nvPicPr>
          <p:cNvPr id="16" name="Bildobjekt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3225" y="3761444"/>
            <a:ext cx="1629846" cy="1629846"/>
          </a:xfrm>
          <a:prstGeom prst="rect">
            <a:avLst/>
          </a:prstGeom>
        </p:spPr>
      </p:pic>
      <p:pic>
        <p:nvPicPr>
          <p:cNvPr id="17" name="Bildobjekt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9509" y="3382236"/>
            <a:ext cx="1695100" cy="1695100"/>
          </a:xfrm>
          <a:prstGeom prst="rect">
            <a:avLst/>
          </a:prstGeom>
        </p:spPr>
      </p:pic>
      <p:pic>
        <p:nvPicPr>
          <p:cNvPr id="18" name="Bildobjekt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482" y="3483717"/>
            <a:ext cx="1617714" cy="1617714"/>
          </a:xfrm>
          <a:prstGeom prst="rect">
            <a:avLst/>
          </a:prstGeom>
          <a:ln>
            <a:noFill/>
          </a:ln>
        </p:spPr>
      </p:pic>
    </p:spTree>
    <p:extLst>
      <p:ext uri="{BB962C8B-B14F-4D97-AF65-F5344CB8AC3E}">
        <p14:creationId xmlns:p14="http://schemas.microsoft.com/office/powerpoint/2010/main" val="988274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EF3"/>
        </a:solidFill>
        <a:effectLst/>
      </p:bgPr>
    </p:bg>
    <p:spTree>
      <p:nvGrpSpPr>
        <p:cNvPr id="1" name=""/>
        <p:cNvGrpSpPr/>
        <p:nvPr/>
      </p:nvGrpSpPr>
      <p:grpSpPr>
        <a:xfrm>
          <a:off x="0" y="0"/>
          <a:ext cx="0" cy="0"/>
          <a:chOff x="0" y="0"/>
          <a:chExt cx="0" cy="0"/>
        </a:xfrm>
      </p:grpSpPr>
      <p:pic>
        <p:nvPicPr>
          <p:cNvPr id="6" name="Bildobjekt 5"/>
          <p:cNvPicPr>
            <a:picLocks noChangeAspect="1"/>
          </p:cNvPicPr>
          <p:nvPr/>
        </p:nvPicPr>
        <p:blipFill rotWithShape="1">
          <a:blip r:embed="rId3" cstate="print">
            <a:extLst>
              <a:ext uri="{28A0092B-C50C-407E-A947-70E740481C1C}">
                <a14:useLocalDpi xmlns:a14="http://schemas.microsoft.com/office/drawing/2010/main" val="0"/>
              </a:ext>
            </a:extLst>
          </a:blip>
          <a:srcRect t="3385" b="4973"/>
          <a:stretch/>
        </p:blipFill>
        <p:spPr>
          <a:xfrm>
            <a:off x="4584699" y="668408"/>
            <a:ext cx="3255771" cy="6058946"/>
          </a:xfrm>
          <a:prstGeom prst="rect">
            <a:avLst/>
          </a:prstGeom>
        </p:spPr>
      </p:pic>
      <p:sp>
        <p:nvSpPr>
          <p:cNvPr id="7" name="textruta 6"/>
          <p:cNvSpPr txBox="1"/>
          <p:nvPr/>
        </p:nvSpPr>
        <p:spPr>
          <a:xfrm>
            <a:off x="7840470" y="1169615"/>
            <a:ext cx="4642191" cy="6951509"/>
          </a:xfrm>
          <a:prstGeom prst="rect">
            <a:avLst/>
          </a:prstGeom>
          <a:noFill/>
        </p:spPr>
        <p:txBody>
          <a:bodyPr wrap="square" tIns="72000" rIns="216000" numCol="1" rtlCol="0">
            <a:spAutoFit/>
          </a:bodyPr>
          <a:lstStyle/>
          <a:p>
            <a:pPr>
              <a:lnSpc>
                <a:spcPct val="150000"/>
              </a:lnSpc>
            </a:pPr>
            <a:r>
              <a:rPr lang="sv-SE" sz="2000" b="1" dirty="0">
                <a:latin typeface="Barlow" panose="00000500000000000000" pitchFamily="50" charset="0"/>
              </a:rPr>
              <a:t>Avdelning 8 Norr</a:t>
            </a:r>
          </a:p>
          <a:p>
            <a:pPr>
              <a:lnSpc>
                <a:spcPct val="150000"/>
              </a:lnSpc>
            </a:pPr>
            <a:r>
              <a:rPr lang="sv-SE" sz="2000" b="1" dirty="0">
                <a:latin typeface="Barlow" panose="00000500000000000000" pitchFamily="50" charset="0"/>
              </a:rPr>
              <a:t>Avdelning 7 Mellannorrland</a:t>
            </a:r>
          </a:p>
          <a:p>
            <a:pPr>
              <a:lnSpc>
                <a:spcPct val="150000"/>
              </a:lnSpc>
            </a:pPr>
            <a:r>
              <a:rPr lang="sv-SE" sz="2000" b="1" dirty="0">
                <a:latin typeface="Barlow" panose="00000500000000000000" pitchFamily="50" charset="0"/>
              </a:rPr>
              <a:t>Avdelning 6 Dalarna/Gävleborg</a:t>
            </a:r>
          </a:p>
          <a:p>
            <a:pPr>
              <a:lnSpc>
                <a:spcPct val="150000"/>
              </a:lnSpc>
            </a:pPr>
            <a:r>
              <a:rPr lang="sv-SE" sz="2000" b="1" dirty="0">
                <a:latin typeface="Barlow" panose="00000500000000000000" pitchFamily="50" charset="0"/>
              </a:rPr>
              <a:t>Avdelning 5 Södra Svealand</a:t>
            </a:r>
          </a:p>
          <a:p>
            <a:pPr>
              <a:lnSpc>
                <a:spcPct val="150000"/>
              </a:lnSpc>
            </a:pPr>
            <a:r>
              <a:rPr lang="sv-SE" sz="2000" b="1" dirty="0">
                <a:latin typeface="Barlow" panose="00000500000000000000" pitchFamily="50" charset="0"/>
              </a:rPr>
              <a:t>Avdelning 4 Västra Götaland</a:t>
            </a:r>
          </a:p>
          <a:p>
            <a:pPr>
              <a:lnSpc>
                <a:spcPct val="150000"/>
              </a:lnSpc>
            </a:pPr>
            <a:r>
              <a:rPr lang="sv-SE" sz="2000" b="1" dirty="0">
                <a:latin typeface="Barlow" panose="00000500000000000000" pitchFamily="50" charset="0"/>
              </a:rPr>
              <a:t>Avdelning 3 Öst</a:t>
            </a:r>
          </a:p>
          <a:p>
            <a:pPr>
              <a:lnSpc>
                <a:spcPct val="150000"/>
              </a:lnSpc>
            </a:pPr>
            <a:r>
              <a:rPr lang="sv-SE" sz="2000" b="1" dirty="0">
                <a:latin typeface="Barlow" panose="00000500000000000000" pitchFamily="50" charset="0"/>
              </a:rPr>
              <a:t>Avdelning 2 Halland/Västra Småland</a:t>
            </a:r>
          </a:p>
          <a:p>
            <a:pPr>
              <a:lnSpc>
                <a:spcPct val="150000"/>
              </a:lnSpc>
            </a:pPr>
            <a:r>
              <a:rPr lang="sv-SE" sz="2000" b="1" dirty="0">
                <a:latin typeface="Barlow" panose="00000500000000000000" pitchFamily="50" charset="0"/>
              </a:rPr>
              <a:t>Avdelning 1 Skåne/Blekinge</a:t>
            </a:r>
          </a:p>
          <a:p>
            <a:pPr>
              <a:lnSpc>
                <a:spcPct val="150000"/>
              </a:lnSpc>
            </a:pPr>
            <a:endParaRPr lang="sv-SE" sz="2000" b="1" dirty="0">
              <a:latin typeface="Barlow" panose="00000500000000000000" pitchFamily="50" charset="0"/>
            </a:endParaRPr>
          </a:p>
          <a:p>
            <a:pPr>
              <a:lnSpc>
                <a:spcPct val="150000"/>
              </a:lnSpc>
            </a:pPr>
            <a:r>
              <a:rPr lang="sv-SE" sz="2000" b="1" dirty="0">
                <a:latin typeface="Barlow" panose="00000500000000000000" pitchFamily="50" charset="0"/>
              </a:rPr>
              <a:t>Förbundskontoret Stockholm</a:t>
            </a:r>
          </a:p>
          <a:p>
            <a:pPr>
              <a:lnSpc>
                <a:spcPct val="200000"/>
              </a:lnSpc>
            </a:pPr>
            <a:endParaRPr lang="sv-SE" sz="1600" dirty="0">
              <a:latin typeface="Georgia" panose="02040502050405020303" pitchFamily="18" charset="0"/>
            </a:endParaRPr>
          </a:p>
          <a:p>
            <a:pPr>
              <a:lnSpc>
                <a:spcPct val="200000"/>
              </a:lnSpc>
            </a:pPr>
            <a:endParaRPr lang="sv-SE" dirty="0"/>
          </a:p>
          <a:p>
            <a:pPr>
              <a:lnSpc>
                <a:spcPct val="200000"/>
              </a:lnSpc>
            </a:pPr>
            <a:r>
              <a:rPr lang="sv-SE" b="1" dirty="0"/>
              <a:t> </a:t>
            </a:r>
            <a:endParaRPr lang="sv-SE" dirty="0"/>
          </a:p>
          <a:p>
            <a:pPr>
              <a:lnSpc>
                <a:spcPct val="200000"/>
              </a:lnSpc>
            </a:pPr>
            <a:endParaRPr lang="sv-SE" sz="2000" dirty="0">
              <a:latin typeface="Georgia" panose="02040502050405020303" pitchFamily="18" charset="0"/>
            </a:endParaRPr>
          </a:p>
        </p:txBody>
      </p:sp>
      <p:sp>
        <p:nvSpPr>
          <p:cNvPr id="2" name="textruta 1"/>
          <p:cNvSpPr txBox="1"/>
          <p:nvPr/>
        </p:nvSpPr>
        <p:spPr>
          <a:xfrm>
            <a:off x="129857" y="0"/>
            <a:ext cx="4759643" cy="707886"/>
          </a:xfrm>
          <a:prstGeom prst="rect">
            <a:avLst/>
          </a:prstGeom>
          <a:noFill/>
        </p:spPr>
        <p:txBody>
          <a:bodyPr wrap="square" rtlCol="0">
            <a:spAutoFit/>
          </a:bodyPr>
          <a:lstStyle/>
          <a:p>
            <a:r>
              <a:rPr lang="sv-SE" sz="4000" b="1" dirty="0">
                <a:solidFill>
                  <a:srgbClr val="1C320A"/>
                </a:solidFill>
                <a:latin typeface="GS Grotezk Condensed" pitchFamily="50" charset="0"/>
                <a:ea typeface="GS Grotezk Condensed" pitchFamily="50" charset="0"/>
                <a:cs typeface="Arial" panose="020B0604020202020204" pitchFamily="34" charset="0"/>
              </a:rPr>
              <a:t>GS finns i hela landet</a:t>
            </a:r>
          </a:p>
        </p:txBody>
      </p:sp>
      <p:cxnSp>
        <p:nvCxnSpPr>
          <p:cNvPr id="9" name="Rak koppling 8"/>
          <p:cNvCxnSpPr/>
          <p:nvPr/>
        </p:nvCxnSpPr>
        <p:spPr>
          <a:xfrm>
            <a:off x="7840470" y="668408"/>
            <a:ext cx="0" cy="6058946"/>
          </a:xfrm>
          <a:prstGeom prst="line">
            <a:avLst/>
          </a:prstGeom>
          <a:ln>
            <a:solidFill>
              <a:srgbClr val="00352C"/>
            </a:solidFill>
          </a:ln>
        </p:spPr>
        <p:style>
          <a:lnRef idx="3">
            <a:schemeClr val="accent1"/>
          </a:lnRef>
          <a:fillRef idx="0">
            <a:schemeClr val="accent1"/>
          </a:fillRef>
          <a:effectRef idx="2">
            <a:schemeClr val="accent1"/>
          </a:effectRef>
          <a:fontRef idx="minor">
            <a:schemeClr val="tx1"/>
          </a:fontRef>
        </p:style>
      </p:cxnSp>
      <p:pic>
        <p:nvPicPr>
          <p:cNvPr id="11" name="Bildobjekt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158" y="2201927"/>
            <a:ext cx="2443442" cy="2443442"/>
          </a:xfrm>
          <a:prstGeom prst="rect">
            <a:avLst/>
          </a:prstGeom>
        </p:spPr>
      </p:pic>
    </p:spTree>
    <p:extLst>
      <p:ext uri="{BB962C8B-B14F-4D97-AF65-F5344CB8AC3E}">
        <p14:creationId xmlns:p14="http://schemas.microsoft.com/office/powerpoint/2010/main" val="1154947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46339"/>
            <a:ext cx="12192000" cy="1411661"/>
          </a:xfrm>
          <a:prstGeom prst="rect">
            <a:avLst/>
          </a:prstGeom>
        </p:spPr>
      </p:pic>
      <p:pic>
        <p:nvPicPr>
          <p:cNvPr id="5" name="Bildobjek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77636" y="0"/>
            <a:ext cx="1514363" cy="1839951"/>
          </a:xfrm>
          <a:prstGeom prst="rect">
            <a:avLst/>
          </a:prstGeom>
        </p:spPr>
      </p:pic>
      <p:sp>
        <p:nvSpPr>
          <p:cNvPr id="2" name="textruta 1"/>
          <p:cNvSpPr txBox="1"/>
          <p:nvPr/>
        </p:nvSpPr>
        <p:spPr>
          <a:xfrm>
            <a:off x="816078" y="566032"/>
            <a:ext cx="7325599" cy="707886"/>
          </a:xfrm>
          <a:prstGeom prst="rect">
            <a:avLst/>
          </a:prstGeom>
          <a:noFill/>
        </p:spPr>
        <p:txBody>
          <a:bodyPr wrap="square" rtlCol="0">
            <a:spAutoFit/>
          </a:bodyPr>
          <a:lstStyle/>
          <a:p>
            <a:r>
              <a:rPr lang="sv-SE" sz="4000" dirty="0">
                <a:latin typeface="Arial" panose="020B0604020202020204" pitchFamily="34" charset="0"/>
                <a:ea typeface="Verdana" panose="020B0604030504040204" pitchFamily="34" charset="0"/>
                <a:cs typeface="Arial" panose="020B0604020202020204" pitchFamily="34" charset="0"/>
              </a:rPr>
              <a:t>Rubrik</a:t>
            </a:r>
          </a:p>
        </p:txBody>
      </p:sp>
      <p:sp>
        <p:nvSpPr>
          <p:cNvPr id="3" name="textruta 2"/>
          <p:cNvSpPr txBox="1"/>
          <p:nvPr/>
        </p:nvSpPr>
        <p:spPr>
          <a:xfrm>
            <a:off x="809820" y="1839951"/>
            <a:ext cx="10572359" cy="954107"/>
          </a:xfrm>
          <a:prstGeom prst="rect">
            <a:avLst/>
          </a:prstGeom>
          <a:noFill/>
        </p:spPr>
        <p:txBody>
          <a:bodyPr wrap="square" numCol="2" rtlCol="0">
            <a:spAutoFit/>
          </a:bodyPr>
          <a:lstStyle/>
          <a:p>
            <a:r>
              <a:rPr lang="sv-SE" sz="1600" dirty="0">
                <a:latin typeface="Georgia" panose="02040502050405020303" pitchFamily="18" charset="0"/>
              </a:rPr>
              <a:t>Brödtext</a:t>
            </a:r>
            <a:r>
              <a:rPr lang="sv-SE" b="1" dirty="0"/>
              <a:t> </a:t>
            </a:r>
            <a:endParaRPr lang="sv-SE" dirty="0"/>
          </a:p>
          <a:p>
            <a:r>
              <a:rPr lang="sv-SE" b="1" dirty="0"/>
              <a:t> </a:t>
            </a:r>
            <a:endParaRPr lang="sv-SE" dirty="0"/>
          </a:p>
          <a:p>
            <a:endParaRPr lang="sv-SE" sz="2000" dirty="0">
              <a:latin typeface="Georgia" panose="02040502050405020303" pitchFamily="18" charset="0"/>
            </a:endParaRPr>
          </a:p>
        </p:txBody>
      </p:sp>
      <p:pic>
        <p:nvPicPr>
          <p:cNvPr id="6" name="Bildobjekt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5501"/>
            <a:ext cx="12720896" cy="8480597"/>
          </a:xfrm>
          <a:prstGeom prst="rect">
            <a:avLst/>
          </a:prstGeom>
        </p:spPr>
      </p:pic>
      <p:sp>
        <p:nvSpPr>
          <p:cNvPr id="11" name="Ellips 10"/>
          <p:cNvSpPr/>
          <p:nvPr/>
        </p:nvSpPr>
        <p:spPr>
          <a:xfrm>
            <a:off x="286711" y="3392488"/>
            <a:ext cx="3442949" cy="3266204"/>
          </a:xfrm>
          <a:prstGeom prst="ellipse">
            <a:avLst/>
          </a:prstGeom>
          <a:solidFill>
            <a:srgbClr val="00352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4000" b="1" dirty="0">
              <a:solidFill>
                <a:srgbClr val="1C320A"/>
              </a:solidFill>
              <a:latin typeface="Arial" panose="020B0604020202020204" pitchFamily="34" charset="0"/>
              <a:ea typeface="Verdana" panose="020B0604030504040204" pitchFamily="34" charset="0"/>
              <a:cs typeface="Arial" panose="020B0604020202020204" pitchFamily="34" charset="0"/>
            </a:endParaRPr>
          </a:p>
        </p:txBody>
      </p:sp>
      <p:sp>
        <p:nvSpPr>
          <p:cNvPr id="12" name="textruta 11"/>
          <p:cNvSpPr txBox="1"/>
          <p:nvPr/>
        </p:nvSpPr>
        <p:spPr>
          <a:xfrm>
            <a:off x="775082" y="4255800"/>
            <a:ext cx="2566728" cy="1754326"/>
          </a:xfrm>
          <a:prstGeom prst="rect">
            <a:avLst/>
          </a:prstGeom>
          <a:noFill/>
        </p:spPr>
        <p:txBody>
          <a:bodyPr wrap="none" rtlCol="0">
            <a:spAutoFit/>
          </a:bodyPr>
          <a:lstStyle/>
          <a:p>
            <a:pPr algn="ctr"/>
            <a:r>
              <a:rPr lang="sv-SE" sz="3600" b="1" dirty="0">
                <a:solidFill>
                  <a:schemeClr val="bg1"/>
                </a:solidFill>
                <a:latin typeface="GS Grotezk Condensed" pitchFamily="50" charset="0"/>
                <a:ea typeface="GS Grotezk Condensed" pitchFamily="50" charset="0"/>
                <a:cs typeface="Arial" panose="020B0604020202020204" pitchFamily="34" charset="0"/>
              </a:rPr>
              <a:t>Tillsammans </a:t>
            </a:r>
          </a:p>
          <a:p>
            <a:pPr algn="ctr"/>
            <a:r>
              <a:rPr lang="sv-SE" sz="3600" b="1" dirty="0">
                <a:solidFill>
                  <a:schemeClr val="bg1"/>
                </a:solidFill>
                <a:latin typeface="GS Grotezk Condensed" pitchFamily="50" charset="0"/>
                <a:ea typeface="GS Grotezk Condensed" pitchFamily="50" charset="0"/>
                <a:cs typeface="Arial" panose="020B0604020202020204" pitchFamily="34" charset="0"/>
              </a:rPr>
              <a:t>är </a:t>
            </a:r>
          </a:p>
          <a:p>
            <a:pPr algn="ctr"/>
            <a:r>
              <a:rPr lang="sv-SE" sz="3600" b="1" dirty="0">
                <a:solidFill>
                  <a:schemeClr val="bg1"/>
                </a:solidFill>
                <a:latin typeface="GS Grotezk Condensed" pitchFamily="50" charset="0"/>
                <a:ea typeface="GS Grotezk Condensed" pitchFamily="50" charset="0"/>
                <a:cs typeface="Arial" panose="020B0604020202020204" pitchFamily="34" charset="0"/>
              </a:rPr>
              <a:t>vi starka!</a:t>
            </a:r>
          </a:p>
        </p:txBody>
      </p:sp>
      <p:sp>
        <p:nvSpPr>
          <p:cNvPr id="13" name="Rektangel med rundade hörn 12"/>
          <p:cNvSpPr/>
          <p:nvPr/>
        </p:nvSpPr>
        <p:spPr>
          <a:xfrm>
            <a:off x="5461565" y="361106"/>
            <a:ext cx="3236189" cy="3536672"/>
          </a:xfrm>
          <a:prstGeom prst="roundRect">
            <a:avLst/>
          </a:prstGeom>
          <a:solidFill>
            <a:srgbClr val="00352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extruta 13"/>
          <p:cNvSpPr txBox="1"/>
          <p:nvPr/>
        </p:nvSpPr>
        <p:spPr>
          <a:xfrm>
            <a:off x="5521227" y="652114"/>
            <a:ext cx="3133404" cy="2954655"/>
          </a:xfrm>
          <a:prstGeom prst="rect">
            <a:avLst/>
          </a:prstGeom>
          <a:noFill/>
        </p:spPr>
        <p:txBody>
          <a:bodyPr wrap="square" rtlCol="0">
            <a:spAutoFit/>
          </a:bodyPr>
          <a:lstStyle/>
          <a:p>
            <a:pPr algn="ctr"/>
            <a:r>
              <a:rPr lang="sv-SE" sz="3600" b="1" dirty="0">
                <a:solidFill>
                  <a:schemeClr val="bg1"/>
                </a:solidFill>
                <a:latin typeface="GS Grotezk Condensed" pitchFamily="50" charset="0"/>
                <a:ea typeface="GS Grotezk Condensed" pitchFamily="50" charset="0"/>
                <a:cs typeface="Arial" panose="020B0604020202020204" pitchFamily="34" charset="0"/>
              </a:rPr>
              <a:t>Ca. 40 000 medlemmar </a:t>
            </a:r>
          </a:p>
          <a:p>
            <a:pPr algn="ctr"/>
            <a:r>
              <a:rPr lang="sv-SE" sz="2400" b="1" dirty="0">
                <a:solidFill>
                  <a:schemeClr val="bg1"/>
                </a:solidFill>
                <a:latin typeface="GS Grotezk Condensed" pitchFamily="50" charset="0"/>
                <a:ea typeface="GS Grotezk Condensed" pitchFamily="50" charset="0"/>
                <a:cs typeface="Arial" panose="020B0604020202020204" pitchFamily="34" charset="0"/>
              </a:rPr>
              <a:t>för </a:t>
            </a:r>
          </a:p>
          <a:p>
            <a:pPr algn="ctr"/>
            <a:endParaRPr lang="sv-SE" b="1" dirty="0">
              <a:solidFill>
                <a:schemeClr val="bg1"/>
              </a:solidFill>
              <a:latin typeface="GS Grotezk Condensed" pitchFamily="50" charset="0"/>
              <a:ea typeface="GS Grotezk Condensed" pitchFamily="50" charset="0"/>
              <a:cs typeface="Arial" panose="020B0604020202020204" pitchFamily="34" charset="0"/>
            </a:endParaRPr>
          </a:p>
          <a:p>
            <a:pPr algn="ctr"/>
            <a:r>
              <a:rPr lang="sv-SE" b="1" dirty="0">
                <a:solidFill>
                  <a:schemeClr val="bg1"/>
                </a:solidFill>
                <a:latin typeface="GS Grotezk Condensed" pitchFamily="50" charset="0"/>
                <a:ea typeface="GS Grotezk Condensed" pitchFamily="50" charset="0"/>
                <a:cs typeface="Arial" panose="020B0604020202020204" pitchFamily="34" charset="0"/>
              </a:rPr>
              <a:t>TRYGGHET</a:t>
            </a:r>
          </a:p>
          <a:p>
            <a:pPr algn="ctr"/>
            <a:r>
              <a:rPr lang="sv-SE" b="1" dirty="0">
                <a:solidFill>
                  <a:schemeClr val="bg1"/>
                </a:solidFill>
                <a:latin typeface="GS Grotezk Condensed" pitchFamily="50" charset="0"/>
                <a:ea typeface="GS Grotezk Condensed" pitchFamily="50" charset="0"/>
                <a:cs typeface="Arial" panose="020B0604020202020204" pitchFamily="34" charset="0"/>
              </a:rPr>
              <a:t>BRA LÖNER</a:t>
            </a:r>
          </a:p>
          <a:p>
            <a:pPr algn="ctr"/>
            <a:r>
              <a:rPr lang="sv-SE" b="1" dirty="0">
                <a:solidFill>
                  <a:schemeClr val="bg1"/>
                </a:solidFill>
                <a:latin typeface="GS Grotezk Condensed" pitchFamily="50" charset="0"/>
                <a:ea typeface="GS Grotezk Condensed" pitchFamily="50" charset="0"/>
                <a:cs typeface="Arial" panose="020B0604020202020204" pitchFamily="34" charset="0"/>
              </a:rPr>
              <a:t>SCHYSTA VILLKOR</a:t>
            </a:r>
          </a:p>
          <a:p>
            <a:pPr algn="ctr"/>
            <a:r>
              <a:rPr lang="sv-SE" b="1" dirty="0">
                <a:solidFill>
                  <a:schemeClr val="bg1"/>
                </a:solidFill>
                <a:latin typeface="GS Grotezk Condensed" pitchFamily="50" charset="0"/>
                <a:ea typeface="GS Grotezk Condensed" pitchFamily="50" charset="0"/>
                <a:cs typeface="Arial" panose="020B0604020202020204" pitchFamily="34" charset="0"/>
              </a:rPr>
              <a:t>BRA ARBETSMILJÖ</a:t>
            </a:r>
          </a:p>
        </p:txBody>
      </p:sp>
      <p:sp>
        <p:nvSpPr>
          <p:cNvPr id="7" name="Ellips 6"/>
          <p:cNvSpPr/>
          <p:nvPr/>
        </p:nvSpPr>
        <p:spPr>
          <a:xfrm>
            <a:off x="418723" y="3555824"/>
            <a:ext cx="3189828" cy="2961509"/>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ktangel med rundade hörn 14"/>
          <p:cNvSpPr/>
          <p:nvPr/>
        </p:nvSpPr>
        <p:spPr>
          <a:xfrm>
            <a:off x="5566075" y="459622"/>
            <a:ext cx="3043708" cy="3319426"/>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6" name="Bildobjekt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98011" y="15501"/>
            <a:ext cx="1982547" cy="1982547"/>
          </a:xfrm>
          <a:prstGeom prst="rect">
            <a:avLst/>
          </a:prstGeom>
        </p:spPr>
      </p:pic>
    </p:spTree>
    <p:extLst>
      <p:ext uri="{BB962C8B-B14F-4D97-AF65-F5344CB8AC3E}">
        <p14:creationId xmlns:p14="http://schemas.microsoft.com/office/powerpoint/2010/main" val="2166100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EF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A47F55-2B19-C740-A4A5-1DD8392AF885}"/>
              </a:ext>
            </a:extLst>
          </p:cNvPr>
          <p:cNvSpPr>
            <a:spLocks noGrp="1"/>
          </p:cNvSpPr>
          <p:nvPr>
            <p:ph type="title"/>
          </p:nvPr>
        </p:nvSpPr>
        <p:spPr>
          <a:xfrm>
            <a:off x="838200" y="0"/>
            <a:ext cx="10515600" cy="1051491"/>
          </a:xfrm>
        </p:spPr>
        <p:txBody>
          <a:bodyPr/>
          <a:lstStyle/>
          <a:p>
            <a:pPr algn="ctr"/>
            <a:r>
              <a:rPr lang="sv-SE" b="1" dirty="0">
                <a:latin typeface="GS Grotezk Condensed" pitchFamily="50" charset="0"/>
                <a:ea typeface="GS Grotezk Condensed" pitchFamily="50" charset="0"/>
                <a:cs typeface="Muna" pitchFamily="2" charset="-78"/>
              </a:rPr>
              <a:t>Vilka fackförbund finns i Sverige?</a:t>
            </a:r>
          </a:p>
        </p:txBody>
      </p:sp>
      <p:pic>
        <p:nvPicPr>
          <p:cNvPr id="5" name="Bildobjekt 4">
            <a:extLst>
              <a:ext uri="{FF2B5EF4-FFF2-40B4-BE49-F238E27FC236}">
                <a16:creationId xmlns:a16="http://schemas.microsoft.com/office/drawing/2014/main" id="{390737D1-F17C-5E40-90E8-27C9769030DF}"/>
              </a:ext>
            </a:extLst>
          </p:cNvPr>
          <p:cNvPicPr>
            <a:picLocks noChangeAspect="1"/>
          </p:cNvPicPr>
          <p:nvPr/>
        </p:nvPicPr>
        <p:blipFill>
          <a:blip r:embed="rId3"/>
          <a:stretch>
            <a:fillRect/>
          </a:stretch>
        </p:blipFill>
        <p:spPr>
          <a:xfrm>
            <a:off x="5257251" y="2525397"/>
            <a:ext cx="1392424" cy="1392424"/>
          </a:xfrm>
          <a:prstGeom prst="rect">
            <a:avLst/>
          </a:prstGeom>
        </p:spPr>
      </p:pic>
      <p:pic>
        <p:nvPicPr>
          <p:cNvPr id="7" name="Bildobjekt 6">
            <a:extLst>
              <a:ext uri="{FF2B5EF4-FFF2-40B4-BE49-F238E27FC236}">
                <a16:creationId xmlns:a16="http://schemas.microsoft.com/office/drawing/2014/main" id="{2C75D8F6-FFBE-B741-9C42-F34AD0A1730D}"/>
              </a:ext>
            </a:extLst>
          </p:cNvPr>
          <p:cNvPicPr>
            <a:picLocks noChangeAspect="1"/>
          </p:cNvPicPr>
          <p:nvPr/>
        </p:nvPicPr>
        <p:blipFill>
          <a:blip r:embed="rId4"/>
          <a:stretch>
            <a:fillRect/>
          </a:stretch>
        </p:blipFill>
        <p:spPr>
          <a:xfrm>
            <a:off x="6423534" y="4475379"/>
            <a:ext cx="971778" cy="971778"/>
          </a:xfrm>
          <a:prstGeom prst="rect">
            <a:avLst/>
          </a:prstGeom>
        </p:spPr>
      </p:pic>
      <p:pic>
        <p:nvPicPr>
          <p:cNvPr id="9" name="Bildobjekt 8">
            <a:extLst>
              <a:ext uri="{FF2B5EF4-FFF2-40B4-BE49-F238E27FC236}">
                <a16:creationId xmlns:a16="http://schemas.microsoft.com/office/drawing/2014/main" id="{B4A4CF0E-722D-CA40-A962-ABD854D58391}"/>
              </a:ext>
            </a:extLst>
          </p:cNvPr>
          <p:cNvPicPr>
            <a:picLocks noChangeAspect="1"/>
          </p:cNvPicPr>
          <p:nvPr/>
        </p:nvPicPr>
        <p:blipFill>
          <a:blip r:embed="rId5"/>
          <a:stretch>
            <a:fillRect/>
          </a:stretch>
        </p:blipFill>
        <p:spPr>
          <a:xfrm>
            <a:off x="8430462" y="3048161"/>
            <a:ext cx="1505357" cy="437300"/>
          </a:xfrm>
          <a:prstGeom prst="rect">
            <a:avLst/>
          </a:prstGeom>
        </p:spPr>
      </p:pic>
      <p:pic>
        <p:nvPicPr>
          <p:cNvPr id="13" name="Bildobjekt 12">
            <a:extLst>
              <a:ext uri="{FF2B5EF4-FFF2-40B4-BE49-F238E27FC236}">
                <a16:creationId xmlns:a16="http://schemas.microsoft.com/office/drawing/2014/main" id="{FADC02F9-1D8D-FD46-816F-2813CF260DB0}"/>
              </a:ext>
            </a:extLst>
          </p:cNvPr>
          <p:cNvPicPr>
            <a:picLocks noChangeAspect="1"/>
          </p:cNvPicPr>
          <p:nvPr/>
        </p:nvPicPr>
        <p:blipFill>
          <a:blip r:embed="rId6"/>
          <a:stretch>
            <a:fillRect/>
          </a:stretch>
        </p:blipFill>
        <p:spPr>
          <a:xfrm>
            <a:off x="3919422" y="1197156"/>
            <a:ext cx="1652561" cy="558772"/>
          </a:xfrm>
          <a:prstGeom prst="rect">
            <a:avLst/>
          </a:prstGeom>
        </p:spPr>
      </p:pic>
      <p:pic>
        <p:nvPicPr>
          <p:cNvPr id="15" name="Bildobjekt 14">
            <a:extLst>
              <a:ext uri="{FF2B5EF4-FFF2-40B4-BE49-F238E27FC236}">
                <a16:creationId xmlns:a16="http://schemas.microsoft.com/office/drawing/2014/main" id="{52B8EB71-0E5B-2341-8ACA-EC9869F9AB76}"/>
              </a:ext>
            </a:extLst>
          </p:cNvPr>
          <p:cNvPicPr>
            <a:picLocks noChangeAspect="1"/>
          </p:cNvPicPr>
          <p:nvPr/>
        </p:nvPicPr>
        <p:blipFill>
          <a:blip r:embed="rId7"/>
          <a:stretch>
            <a:fillRect/>
          </a:stretch>
        </p:blipFill>
        <p:spPr>
          <a:xfrm>
            <a:off x="7222644" y="1302789"/>
            <a:ext cx="949601" cy="607361"/>
          </a:xfrm>
          <a:prstGeom prst="rect">
            <a:avLst/>
          </a:prstGeom>
        </p:spPr>
      </p:pic>
      <p:pic>
        <p:nvPicPr>
          <p:cNvPr id="17" name="Bildobjekt 16">
            <a:extLst>
              <a:ext uri="{FF2B5EF4-FFF2-40B4-BE49-F238E27FC236}">
                <a16:creationId xmlns:a16="http://schemas.microsoft.com/office/drawing/2014/main" id="{BEC7E56B-7DC2-A746-ABA0-920D9741F981}"/>
              </a:ext>
            </a:extLst>
          </p:cNvPr>
          <p:cNvPicPr>
            <a:picLocks noChangeAspect="1"/>
          </p:cNvPicPr>
          <p:nvPr/>
        </p:nvPicPr>
        <p:blipFill>
          <a:blip r:embed="rId8"/>
          <a:stretch>
            <a:fillRect/>
          </a:stretch>
        </p:blipFill>
        <p:spPr>
          <a:xfrm>
            <a:off x="6065958" y="965882"/>
            <a:ext cx="369816" cy="971778"/>
          </a:xfrm>
          <a:prstGeom prst="rect">
            <a:avLst/>
          </a:prstGeom>
        </p:spPr>
      </p:pic>
      <p:pic>
        <p:nvPicPr>
          <p:cNvPr id="19" name="Bild 18">
            <a:extLst>
              <a:ext uri="{FF2B5EF4-FFF2-40B4-BE49-F238E27FC236}">
                <a16:creationId xmlns:a16="http://schemas.microsoft.com/office/drawing/2014/main" id="{8BDA3DFF-C2DB-4445-9201-FF21B5EC93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08048" y="3802738"/>
            <a:ext cx="1689569" cy="364417"/>
          </a:xfrm>
          <a:prstGeom prst="rect">
            <a:avLst/>
          </a:prstGeom>
        </p:spPr>
      </p:pic>
      <p:pic>
        <p:nvPicPr>
          <p:cNvPr id="21" name="Bildobjekt 20">
            <a:extLst>
              <a:ext uri="{FF2B5EF4-FFF2-40B4-BE49-F238E27FC236}">
                <a16:creationId xmlns:a16="http://schemas.microsoft.com/office/drawing/2014/main" id="{57861713-68C2-E64C-B5D8-E878D09692AD}"/>
              </a:ext>
            </a:extLst>
          </p:cNvPr>
          <p:cNvPicPr>
            <a:picLocks noChangeAspect="1"/>
          </p:cNvPicPr>
          <p:nvPr/>
        </p:nvPicPr>
        <p:blipFill>
          <a:blip r:embed="rId11"/>
          <a:stretch>
            <a:fillRect/>
          </a:stretch>
        </p:blipFill>
        <p:spPr>
          <a:xfrm>
            <a:off x="2871191" y="1825862"/>
            <a:ext cx="1457359" cy="388711"/>
          </a:xfrm>
          <a:prstGeom prst="rect">
            <a:avLst/>
          </a:prstGeom>
        </p:spPr>
      </p:pic>
      <p:pic>
        <p:nvPicPr>
          <p:cNvPr id="23" name="Bildobjekt 22">
            <a:extLst>
              <a:ext uri="{FF2B5EF4-FFF2-40B4-BE49-F238E27FC236}">
                <a16:creationId xmlns:a16="http://schemas.microsoft.com/office/drawing/2014/main" id="{E5198E10-1C91-7C49-BB05-8166558A070F}"/>
              </a:ext>
            </a:extLst>
          </p:cNvPr>
          <p:cNvPicPr>
            <a:picLocks noChangeAspect="1"/>
          </p:cNvPicPr>
          <p:nvPr/>
        </p:nvPicPr>
        <p:blipFill>
          <a:blip r:embed="rId12"/>
          <a:stretch>
            <a:fillRect/>
          </a:stretch>
        </p:blipFill>
        <p:spPr>
          <a:xfrm>
            <a:off x="3173371" y="4815173"/>
            <a:ext cx="1478364" cy="364417"/>
          </a:xfrm>
          <a:prstGeom prst="rect">
            <a:avLst/>
          </a:prstGeom>
        </p:spPr>
      </p:pic>
      <p:pic>
        <p:nvPicPr>
          <p:cNvPr id="25" name="Bildobjekt 24">
            <a:extLst>
              <a:ext uri="{FF2B5EF4-FFF2-40B4-BE49-F238E27FC236}">
                <a16:creationId xmlns:a16="http://schemas.microsoft.com/office/drawing/2014/main" id="{E6C064D0-1BBE-8C46-BD7E-5B2F53DD7A11}"/>
              </a:ext>
            </a:extLst>
          </p:cNvPr>
          <p:cNvPicPr>
            <a:picLocks noChangeAspect="1"/>
          </p:cNvPicPr>
          <p:nvPr/>
        </p:nvPicPr>
        <p:blipFill rotWithShape="1">
          <a:blip r:embed="rId13"/>
          <a:srcRect l="15639" t="38167" r="15705" b="43723"/>
          <a:stretch/>
        </p:blipFill>
        <p:spPr>
          <a:xfrm>
            <a:off x="2617173" y="3998578"/>
            <a:ext cx="1565720" cy="413005"/>
          </a:xfrm>
          <a:prstGeom prst="rect">
            <a:avLst/>
          </a:prstGeom>
        </p:spPr>
      </p:pic>
      <p:pic>
        <p:nvPicPr>
          <p:cNvPr id="27" name="Bildobjekt 26">
            <a:extLst>
              <a:ext uri="{FF2B5EF4-FFF2-40B4-BE49-F238E27FC236}">
                <a16:creationId xmlns:a16="http://schemas.microsoft.com/office/drawing/2014/main" id="{7AB92C19-6CE4-9B40-99B7-3B059CFD6BC5}"/>
              </a:ext>
            </a:extLst>
          </p:cNvPr>
          <p:cNvPicPr>
            <a:picLocks noChangeAspect="1"/>
          </p:cNvPicPr>
          <p:nvPr/>
        </p:nvPicPr>
        <p:blipFill rotWithShape="1">
          <a:blip r:embed="rId14"/>
          <a:srcRect t="19503" b="16816"/>
          <a:stretch/>
        </p:blipFill>
        <p:spPr>
          <a:xfrm>
            <a:off x="8118878" y="2177225"/>
            <a:ext cx="1241696" cy="558772"/>
          </a:xfrm>
          <a:prstGeom prst="rect">
            <a:avLst/>
          </a:prstGeom>
        </p:spPr>
      </p:pic>
      <p:pic>
        <p:nvPicPr>
          <p:cNvPr id="29" name="Bildobjekt 28">
            <a:extLst>
              <a:ext uri="{FF2B5EF4-FFF2-40B4-BE49-F238E27FC236}">
                <a16:creationId xmlns:a16="http://schemas.microsoft.com/office/drawing/2014/main" id="{4D9A4DDC-7919-AA43-86A7-2D3A135205E4}"/>
              </a:ext>
            </a:extLst>
          </p:cNvPr>
          <p:cNvPicPr>
            <a:picLocks noChangeAspect="1"/>
          </p:cNvPicPr>
          <p:nvPr/>
        </p:nvPicPr>
        <p:blipFill rotWithShape="1">
          <a:blip r:embed="rId15"/>
          <a:srcRect l="14444" t="40797" r="14312" b="44990"/>
          <a:stretch/>
        </p:blipFill>
        <p:spPr>
          <a:xfrm>
            <a:off x="2299134" y="3337416"/>
            <a:ext cx="1461346" cy="291533"/>
          </a:xfrm>
          <a:prstGeom prst="rect">
            <a:avLst/>
          </a:prstGeom>
        </p:spPr>
      </p:pic>
      <p:pic>
        <p:nvPicPr>
          <p:cNvPr id="31" name="Bildobjekt 30">
            <a:extLst>
              <a:ext uri="{FF2B5EF4-FFF2-40B4-BE49-F238E27FC236}">
                <a16:creationId xmlns:a16="http://schemas.microsoft.com/office/drawing/2014/main" id="{C1F25A7A-AE41-1847-A94A-DD9A31F76D88}"/>
              </a:ext>
            </a:extLst>
          </p:cNvPr>
          <p:cNvPicPr>
            <a:picLocks noChangeAspect="1"/>
          </p:cNvPicPr>
          <p:nvPr/>
        </p:nvPicPr>
        <p:blipFill>
          <a:blip r:embed="rId16"/>
          <a:stretch>
            <a:fillRect/>
          </a:stretch>
        </p:blipFill>
        <p:spPr>
          <a:xfrm>
            <a:off x="4887186" y="4437921"/>
            <a:ext cx="1460905" cy="1068955"/>
          </a:xfrm>
          <a:prstGeom prst="rect">
            <a:avLst/>
          </a:prstGeom>
        </p:spPr>
      </p:pic>
      <p:pic>
        <p:nvPicPr>
          <p:cNvPr id="33" name="Bildobjekt 32">
            <a:extLst>
              <a:ext uri="{FF2B5EF4-FFF2-40B4-BE49-F238E27FC236}">
                <a16:creationId xmlns:a16="http://schemas.microsoft.com/office/drawing/2014/main" id="{322FA58A-D62E-ED4D-9A72-D8A7388ABF97}"/>
              </a:ext>
            </a:extLst>
          </p:cNvPr>
          <p:cNvPicPr>
            <a:picLocks noChangeAspect="1"/>
          </p:cNvPicPr>
          <p:nvPr/>
        </p:nvPicPr>
        <p:blipFill rotWithShape="1">
          <a:blip r:embed="rId17"/>
          <a:srcRect l="15639" t="35062" r="14510" b="43302"/>
          <a:stretch/>
        </p:blipFill>
        <p:spPr>
          <a:xfrm>
            <a:off x="2533111" y="2550311"/>
            <a:ext cx="1254937" cy="388711"/>
          </a:xfrm>
          <a:prstGeom prst="rect">
            <a:avLst/>
          </a:prstGeom>
        </p:spPr>
      </p:pic>
      <p:pic>
        <p:nvPicPr>
          <p:cNvPr id="35" name="Bildobjekt 34">
            <a:extLst>
              <a:ext uri="{FF2B5EF4-FFF2-40B4-BE49-F238E27FC236}">
                <a16:creationId xmlns:a16="http://schemas.microsoft.com/office/drawing/2014/main" id="{56883B42-C72B-A542-8D35-DAC3B436BDA2}"/>
              </a:ext>
            </a:extLst>
          </p:cNvPr>
          <p:cNvPicPr>
            <a:picLocks noChangeAspect="1"/>
          </p:cNvPicPr>
          <p:nvPr/>
        </p:nvPicPr>
        <p:blipFill>
          <a:blip r:embed="rId18"/>
          <a:stretch>
            <a:fillRect/>
          </a:stretch>
        </p:blipFill>
        <p:spPr>
          <a:xfrm>
            <a:off x="-1057" y="4403046"/>
            <a:ext cx="1269752" cy="776544"/>
          </a:xfrm>
          <a:prstGeom prst="rect">
            <a:avLst/>
          </a:prstGeom>
        </p:spPr>
      </p:pic>
      <p:pic>
        <p:nvPicPr>
          <p:cNvPr id="37" name="Bildobjekt 36">
            <a:extLst>
              <a:ext uri="{FF2B5EF4-FFF2-40B4-BE49-F238E27FC236}">
                <a16:creationId xmlns:a16="http://schemas.microsoft.com/office/drawing/2014/main" id="{3FE9590B-A0CC-CA43-9360-A30354E7D43D}"/>
              </a:ext>
            </a:extLst>
          </p:cNvPr>
          <p:cNvPicPr>
            <a:picLocks noChangeAspect="1"/>
          </p:cNvPicPr>
          <p:nvPr/>
        </p:nvPicPr>
        <p:blipFill>
          <a:blip r:embed="rId19"/>
          <a:stretch>
            <a:fillRect/>
          </a:stretch>
        </p:blipFill>
        <p:spPr>
          <a:xfrm>
            <a:off x="10511525" y="4160151"/>
            <a:ext cx="1173271" cy="1175527"/>
          </a:xfrm>
          <a:prstGeom prst="rect">
            <a:avLst/>
          </a:prstGeom>
        </p:spPr>
      </p:pic>
      <p:pic>
        <p:nvPicPr>
          <p:cNvPr id="24" name="Bildobjekt 2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708600" y="4323905"/>
            <a:ext cx="1123252" cy="1123252"/>
          </a:xfrm>
          <a:prstGeom prst="rect">
            <a:avLst/>
          </a:prstGeom>
        </p:spPr>
      </p:pic>
      <p:sp>
        <p:nvSpPr>
          <p:cNvPr id="26" name="Rektangel 15">
            <a:extLst>
              <a:ext uri="{FF2B5EF4-FFF2-40B4-BE49-F238E27FC236}">
                <a16:creationId xmlns:a16="http://schemas.microsoft.com/office/drawing/2014/main" id="{3913D152-FBD4-9971-6AF0-F00F56092D8B}"/>
              </a:ext>
            </a:extLst>
          </p:cNvPr>
          <p:cNvSpPr/>
          <p:nvPr/>
        </p:nvSpPr>
        <p:spPr>
          <a:xfrm>
            <a:off x="0" y="5905663"/>
            <a:ext cx="12293600" cy="952338"/>
          </a:xfrm>
          <a:custGeom>
            <a:avLst/>
            <a:gdLst>
              <a:gd name="connsiteX0" fmla="*/ 0 w 12242902"/>
              <a:gd name="connsiteY0" fmla="*/ 0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0 h 1820606"/>
              <a:gd name="connsiteX0" fmla="*/ 0 w 12242902"/>
              <a:gd name="connsiteY0" fmla="*/ 501041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01041 h 1820606"/>
              <a:gd name="connsiteX0" fmla="*/ 0 w 12242902"/>
              <a:gd name="connsiteY0" fmla="*/ 864296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864296 h 1820606"/>
              <a:gd name="connsiteX0" fmla="*/ 0 w 12242902"/>
              <a:gd name="connsiteY0" fmla="*/ 588723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88723 h 1820606"/>
              <a:gd name="connsiteX0" fmla="*/ 0 w 12242902"/>
              <a:gd name="connsiteY0" fmla="*/ 514382 h 1746265"/>
              <a:gd name="connsiteX1" fmla="*/ 12235468 w 12242902"/>
              <a:gd name="connsiteY1" fmla="*/ 0 h 1746265"/>
              <a:gd name="connsiteX2" fmla="*/ 12242902 w 12242902"/>
              <a:gd name="connsiteY2" fmla="*/ 1746265 h 1746265"/>
              <a:gd name="connsiteX3" fmla="*/ 0 w 12242902"/>
              <a:gd name="connsiteY3" fmla="*/ 1746265 h 1746265"/>
              <a:gd name="connsiteX4" fmla="*/ 0 w 12242902"/>
              <a:gd name="connsiteY4" fmla="*/ 514382 h 17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2902" h="1746265">
                <a:moveTo>
                  <a:pt x="0" y="514382"/>
                </a:moveTo>
                <a:lnTo>
                  <a:pt x="12235468" y="0"/>
                </a:lnTo>
                <a:lnTo>
                  <a:pt x="12242902" y="1746265"/>
                </a:lnTo>
                <a:lnTo>
                  <a:pt x="0" y="1746265"/>
                </a:lnTo>
                <a:lnTo>
                  <a:pt x="0" y="514382"/>
                </a:lnTo>
                <a:close/>
              </a:path>
            </a:pathLst>
          </a:custGeom>
          <a:solidFill>
            <a:srgbClr val="273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63" dirty="0"/>
              <a:t>       </a:t>
            </a:r>
          </a:p>
        </p:txBody>
      </p:sp>
    </p:spTree>
    <p:extLst>
      <p:ext uri="{BB962C8B-B14F-4D97-AF65-F5344CB8AC3E}">
        <p14:creationId xmlns:p14="http://schemas.microsoft.com/office/powerpoint/2010/main" val="211302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500"/>
                                        <p:tgtEl>
                                          <p:spTgt spid="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fade">
                                      <p:cBhvr>
                                        <p:cTn id="68" dur="500"/>
                                        <p:tgtEl>
                                          <p:spTgt spid="37"/>
                                        </p:tgtEl>
                                      </p:cBhvr>
                                    </p:animEffect>
                                  </p:childTnLst>
                                </p:cTn>
                              </p:par>
                              <p:par>
                                <p:cTn id="69" presetID="10" presetClass="entr" presetSubtype="0" fill="hold"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EF3"/>
        </a:solidFill>
        <a:effectLst/>
      </p:bgPr>
    </p:bg>
    <p:spTree>
      <p:nvGrpSpPr>
        <p:cNvPr id="1" name=""/>
        <p:cNvGrpSpPr/>
        <p:nvPr/>
      </p:nvGrpSpPr>
      <p:grpSpPr>
        <a:xfrm>
          <a:off x="0" y="0"/>
          <a:ext cx="0" cy="0"/>
          <a:chOff x="0" y="0"/>
          <a:chExt cx="0" cy="0"/>
        </a:xfrm>
      </p:grpSpPr>
      <p:pic>
        <p:nvPicPr>
          <p:cNvPr id="49" name="Bild 38" descr="Dollar med hel fyllning">
            <a:extLst>
              <a:ext uri="{FF2B5EF4-FFF2-40B4-BE49-F238E27FC236}">
                <a16:creationId xmlns:a16="http://schemas.microsoft.com/office/drawing/2014/main" id="{50585621-4A31-0F40-BEF2-52496D13B2C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902313" y="4829223"/>
            <a:ext cx="483704" cy="483704"/>
          </a:xfrm>
          <a:prstGeom prst="rect">
            <a:avLst/>
          </a:prstGeom>
        </p:spPr>
      </p:pic>
      <p:pic>
        <p:nvPicPr>
          <p:cNvPr id="27" name="Bildobjekt 26"/>
          <p:cNvPicPr>
            <a:picLocks noChangeAspect="1"/>
          </p:cNvPicPr>
          <p:nvPr/>
        </p:nvPicPr>
        <p:blipFill>
          <a:blip r:embed="rId5"/>
          <a:stretch>
            <a:fillRect/>
          </a:stretch>
        </p:blipFill>
        <p:spPr>
          <a:xfrm>
            <a:off x="8526690" y="4374055"/>
            <a:ext cx="469000" cy="852317"/>
          </a:xfrm>
          <a:prstGeom prst="rect">
            <a:avLst/>
          </a:prstGeom>
        </p:spPr>
      </p:pic>
      <p:pic>
        <p:nvPicPr>
          <p:cNvPr id="29" name="Bildobjekt 28"/>
          <p:cNvPicPr>
            <a:picLocks noChangeAspect="1"/>
          </p:cNvPicPr>
          <p:nvPr/>
        </p:nvPicPr>
        <p:blipFill>
          <a:blip r:embed="rId5"/>
          <a:stretch>
            <a:fillRect/>
          </a:stretch>
        </p:blipFill>
        <p:spPr>
          <a:xfrm>
            <a:off x="8526690" y="3412492"/>
            <a:ext cx="447898" cy="852317"/>
          </a:xfrm>
          <a:prstGeom prst="rect">
            <a:avLst/>
          </a:prstGeom>
        </p:spPr>
      </p:pic>
      <p:pic>
        <p:nvPicPr>
          <p:cNvPr id="39" name="Bildobjekt 38"/>
          <p:cNvPicPr>
            <a:picLocks noChangeAspect="1"/>
          </p:cNvPicPr>
          <p:nvPr/>
        </p:nvPicPr>
        <p:blipFill>
          <a:blip r:embed="rId6"/>
          <a:stretch>
            <a:fillRect/>
          </a:stretch>
        </p:blipFill>
        <p:spPr>
          <a:xfrm>
            <a:off x="8077901" y="4830381"/>
            <a:ext cx="469000" cy="856826"/>
          </a:xfrm>
          <a:prstGeom prst="rect">
            <a:avLst/>
          </a:prstGeom>
        </p:spPr>
      </p:pic>
      <p:pic>
        <p:nvPicPr>
          <p:cNvPr id="19" name="Bildobjekt 18"/>
          <p:cNvPicPr>
            <a:picLocks noChangeAspect="1"/>
          </p:cNvPicPr>
          <p:nvPr/>
        </p:nvPicPr>
        <p:blipFill>
          <a:blip r:embed="rId7"/>
          <a:stretch>
            <a:fillRect/>
          </a:stretch>
        </p:blipFill>
        <p:spPr>
          <a:xfrm>
            <a:off x="2263153" y="2524458"/>
            <a:ext cx="1112067" cy="1351024"/>
          </a:xfrm>
          <a:prstGeom prst="rect">
            <a:avLst/>
          </a:prstGeom>
        </p:spPr>
      </p:pic>
      <p:pic>
        <p:nvPicPr>
          <p:cNvPr id="6" name="Bildobjekt 5"/>
          <p:cNvPicPr>
            <a:picLocks noChangeAspect="1"/>
          </p:cNvPicPr>
          <p:nvPr/>
        </p:nvPicPr>
        <p:blipFill>
          <a:blip r:embed="rId8"/>
          <a:stretch>
            <a:fillRect/>
          </a:stretch>
        </p:blipFill>
        <p:spPr>
          <a:xfrm>
            <a:off x="645210" y="2371642"/>
            <a:ext cx="1335897" cy="1616547"/>
          </a:xfrm>
          <a:prstGeom prst="rect">
            <a:avLst/>
          </a:prstGeom>
        </p:spPr>
      </p:pic>
      <p:pic>
        <p:nvPicPr>
          <p:cNvPr id="7" name="Bildobjekt 6"/>
          <p:cNvPicPr>
            <a:picLocks noChangeAspect="1"/>
          </p:cNvPicPr>
          <p:nvPr/>
        </p:nvPicPr>
        <p:blipFill>
          <a:blip r:embed="rId9"/>
          <a:stretch>
            <a:fillRect/>
          </a:stretch>
        </p:blipFill>
        <p:spPr>
          <a:xfrm>
            <a:off x="740292" y="292792"/>
            <a:ext cx="3259379" cy="2309014"/>
          </a:xfrm>
          <a:prstGeom prst="rect">
            <a:avLst/>
          </a:prstGeom>
        </p:spPr>
      </p:pic>
      <p:pic>
        <p:nvPicPr>
          <p:cNvPr id="8" name="Bildobjekt 7"/>
          <p:cNvPicPr>
            <a:picLocks noChangeAspect="1"/>
          </p:cNvPicPr>
          <p:nvPr/>
        </p:nvPicPr>
        <p:blipFill>
          <a:blip r:embed="rId10"/>
          <a:stretch>
            <a:fillRect/>
          </a:stretch>
        </p:blipFill>
        <p:spPr>
          <a:xfrm>
            <a:off x="8741177" y="421099"/>
            <a:ext cx="2482046" cy="1676392"/>
          </a:xfrm>
          <a:prstGeom prst="rect">
            <a:avLst/>
          </a:prstGeom>
        </p:spPr>
      </p:pic>
      <p:pic>
        <p:nvPicPr>
          <p:cNvPr id="9" name="Bildobjekt 8"/>
          <p:cNvPicPr>
            <a:picLocks noChangeAspect="1"/>
          </p:cNvPicPr>
          <p:nvPr/>
        </p:nvPicPr>
        <p:blipFill>
          <a:blip r:embed="rId11"/>
          <a:stretch>
            <a:fillRect/>
          </a:stretch>
        </p:blipFill>
        <p:spPr>
          <a:xfrm>
            <a:off x="8595240" y="1775262"/>
            <a:ext cx="2773920" cy="932769"/>
          </a:xfrm>
          <a:prstGeom prst="rect">
            <a:avLst/>
          </a:prstGeom>
        </p:spPr>
      </p:pic>
      <p:sp>
        <p:nvSpPr>
          <p:cNvPr id="11" name="textruta 10"/>
          <p:cNvSpPr txBox="1"/>
          <p:nvPr/>
        </p:nvSpPr>
        <p:spPr>
          <a:xfrm>
            <a:off x="4611055" y="409331"/>
            <a:ext cx="3466846" cy="769441"/>
          </a:xfrm>
          <a:prstGeom prst="rect">
            <a:avLst/>
          </a:prstGeom>
          <a:noFill/>
        </p:spPr>
        <p:txBody>
          <a:bodyPr wrap="none" rtlCol="0">
            <a:spAutoFit/>
          </a:bodyPr>
          <a:lstStyle/>
          <a:p>
            <a:r>
              <a:rPr lang="sv-SE" sz="4400" dirty="0">
                <a:solidFill>
                  <a:srgbClr val="1C320A"/>
                </a:solidFill>
                <a:latin typeface="Klavika Medium" panose="02000000000000000000" pitchFamily="50" charset="0"/>
              </a:rPr>
              <a:t>Kollektivavtal</a:t>
            </a:r>
            <a:endParaRPr lang="sv-SE" sz="2400" dirty="0">
              <a:solidFill>
                <a:srgbClr val="1C320A"/>
              </a:solidFill>
              <a:latin typeface="Klavika Medium" panose="02000000000000000000" pitchFamily="50" charset="0"/>
            </a:endParaRPr>
          </a:p>
        </p:txBody>
      </p:sp>
      <p:pic>
        <p:nvPicPr>
          <p:cNvPr id="2" name="Bildobjekt 1"/>
          <p:cNvPicPr>
            <a:picLocks noChangeAspect="1"/>
          </p:cNvPicPr>
          <p:nvPr/>
        </p:nvPicPr>
        <p:blipFill>
          <a:blip r:embed="rId12"/>
          <a:stretch>
            <a:fillRect/>
          </a:stretch>
        </p:blipFill>
        <p:spPr>
          <a:xfrm>
            <a:off x="10475821" y="2293551"/>
            <a:ext cx="1005927" cy="1085182"/>
          </a:xfrm>
          <a:prstGeom prst="rect">
            <a:avLst/>
          </a:prstGeom>
        </p:spPr>
      </p:pic>
      <p:pic>
        <p:nvPicPr>
          <p:cNvPr id="4" name="Bildobjekt 3"/>
          <p:cNvPicPr>
            <a:picLocks noChangeAspect="1"/>
          </p:cNvPicPr>
          <p:nvPr/>
        </p:nvPicPr>
        <p:blipFill>
          <a:blip r:embed="rId12"/>
          <a:stretch>
            <a:fillRect/>
          </a:stretch>
        </p:blipFill>
        <p:spPr>
          <a:xfrm>
            <a:off x="9668600" y="2293948"/>
            <a:ext cx="1005927" cy="1085182"/>
          </a:xfrm>
          <a:prstGeom prst="rect">
            <a:avLst/>
          </a:prstGeom>
        </p:spPr>
      </p:pic>
      <p:pic>
        <p:nvPicPr>
          <p:cNvPr id="5" name="Bildobjekt 4"/>
          <p:cNvPicPr>
            <a:picLocks noChangeAspect="1"/>
          </p:cNvPicPr>
          <p:nvPr/>
        </p:nvPicPr>
        <p:blipFill>
          <a:blip r:embed="rId12"/>
          <a:stretch>
            <a:fillRect/>
          </a:stretch>
        </p:blipFill>
        <p:spPr>
          <a:xfrm>
            <a:off x="8950873" y="2566073"/>
            <a:ext cx="1005927" cy="1085182"/>
          </a:xfrm>
          <a:prstGeom prst="rect">
            <a:avLst/>
          </a:prstGeom>
        </p:spPr>
      </p:pic>
      <p:pic>
        <p:nvPicPr>
          <p:cNvPr id="10" name="Bildobjekt 9"/>
          <p:cNvPicPr>
            <a:picLocks noChangeAspect="1"/>
          </p:cNvPicPr>
          <p:nvPr/>
        </p:nvPicPr>
        <p:blipFill>
          <a:blip r:embed="rId12"/>
          <a:stretch>
            <a:fillRect/>
          </a:stretch>
        </p:blipFill>
        <p:spPr>
          <a:xfrm>
            <a:off x="8283366" y="2125542"/>
            <a:ext cx="1005927" cy="1085182"/>
          </a:xfrm>
          <a:prstGeom prst="rect">
            <a:avLst/>
          </a:prstGeom>
        </p:spPr>
      </p:pic>
      <p:pic>
        <p:nvPicPr>
          <p:cNvPr id="15" name="Bildobjekt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2643" y="2708031"/>
            <a:ext cx="1771650" cy="2143125"/>
          </a:xfrm>
          <a:prstGeom prst="rect">
            <a:avLst/>
          </a:prstGeom>
        </p:spPr>
      </p:pic>
      <p:pic>
        <p:nvPicPr>
          <p:cNvPr id="16" name="Bildobjekt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5907" y="3179915"/>
            <a:ext cx="1771650" cy="2143125"/>
          </a:xfrm>
          <a:prstGeom prst="rect">
            <a:avLst/>
          </a:prstGeom>
        </p:spPr>
      </p:pic>
      <p:pic>
        <p:nvPicPr>
          <p:cNvPr id="17" name="Bildobjekt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76360" y="3435912"/>
            <a:ext cx="740707" cy="896017"/>
          </a:xfrm>
          <a:prstGeom prst="rect">
            <a:avLst/>
          </a:prstGeom>
        </p:spPr>
      </p:pic>
      <p:pic>
        <p:nvPicPr>
          <p:cNvPr id="18" name="Bildobjekt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39555" y="4276633"/>
            <a:ext cx="587299" cy="710443"/>
          </a:xfrm>
          <a:prstGeom prst="rect">
            <a:avLst/>
          </a:prstGeom>
        </p:spPr>
      </p:pic>
      <p:sp>
        <p:nvSpPr>
          <p:cNvPr id="25" name="Nedåtpil 24"/>
          <p:cNvSpPr/>
          <p:nvPr/>
        </p:nvSpPr>
        <p:spPr>
          <a:xfrm>
            <a:off x="5963113" y="1059999"/>
            <a:ext cx="457200" cy="2074719"/>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6" name="Bildobjekt 25"/>
          <p:cNvPicPr>
            <a:picLocks noChangeAspect="1"/>
          </p:cNvPicPr>
          <p:nvPr/>
        </p:nvPicPr>
        <p:blipFill>
          <a:blip r:embed="rId14"/>
          <a:stretch>
            <a:fillRect/>
          </a:stretch>
        </p:blipFill>
        <p:spPr>
          <a:xfrm>
            <a:off x="5289543" y="3042606"/>
            <a:ext cx="1815045" cy="1805688"/>
          </a:xfrm>
          <a:prstGeom prst="rect">
            <a:avLst/>
          </a:prstGeom>
        </p:spPr>
      </p:pic>
      <p:pic>
        <p:nvPicPr>
          <p:cNvPr id="28" name="Bildobjekt 27"/>
          <p:cNvPicPr>
            <a:picLocks noChangeAspect="1"/>
          </p:cNvPicPr>
          <p:nvPr/>
        </p:nvPicPr>
        <p:blipFill>
          <a:blip r:embed="rId5"/>
          <a:stretch>
            <a:fillRect/>
          </a:stretch>
        </p:blipFill>
        <p:spPr>
          <a:xfrm>
            <a:off x="9131749" y="3431203"/>
            <a:ext cx="469000" cy="852317"/>
          </a:xfrm>
          <a:prstGeom prst="rect">
            <a:avLst/>
          </a:prstGeom>
        </p:spPr>
      </p:pic>
      <p:pic>
        <p:nvPicPr>
          <p:cNvPr id="30" name="Bildobjekt 29"/>
          <p:cNvPicPr>
            <a:picLocks noChangeAspect="1"/>
          </p:cNvPicPr>
          <p:nvPr/>
        </p:nvPicPr>
        <p:blipFill>
          <a:blip r:embed="rId5"/>
          <a:stretch>
            <a:fillRect/>
          </a:stretch>
        </p:blipFill>
        <p:spPr>
          <a:xfrm>
            <a:off x="9099847" y="4429800"/>
            <a:ext cx="469000" cy="852317"/>
          </a:xfrm>
          <a:prstGeom prst="rect">
            <a:avLst/>
          </a:prstGeom>
        </p:spPr>
      </p:pic>
      <p:pic>
        <p:nvPicPr>
          <p:cNvPr id="32" name="Bildobjekt 31"/>
          <p:cNvPicPr>
            <a:picLocks noChangeAspect="1"/>
          </p:cNvPicPr>
          <p:nvPr/>
        </p:nvPicPr>
        <p:blipFill>
          <a:blip r:embed="rId15"/>
          <a:stretch>
            <a:fillRect/>
          </a:stretch>
        </p:blipFill>
        <p:spPr>
          <a:xfrm>
            <a:off x="11086521" y="4145902"/>
            <a:ext cx="786452" cy="1176630"/>
          </a:xfrm>
          <a:prstGeom prst="rect">
            <a:avLst/>
          </a:prstGeom>
        </p:spPr>
      </p:pic>
      <p:pic>
        <p:nvPicPr>
          <p:cNvPr id="33" name="Bildobjekt 32"/>
          <p:cNvPicPr>
            <a:picLocks noChangeAspect="1"/>
          </p:cNvPicPr>
          <p:nvPr/>
        </p:nvPicPr>
        <p:blipFill>
          <a:blip r:embed="rId16"/>
          <a:stretch>
            <a:fillRect/>
          </a:stretch>
        </p:blipFill>
        <p:spPr>
          <a:xfrm>
            <a:off x="10537091" y="4602965"/>
            <a:ext cx="695004" cy="749873"/>
          </a:xfrm>
          <a:prstGeom prst="rect">
            <a:avLst/>
          </a:prstGeom>
        </p:spPr>
      </p:pic>
      <p:pic>
        <p:nvPicPr>
          <p:cNvPr id="34" name="Bildobjekt 33"/>
          <p:cNvPicPr>
            <a:picLocks noChangeAspect="1"/>
          </p:cNvPicPr>
          <p:nvPr/>
        </p:nvPicPr>
        <p:blipFill>
          <a:blip r:embed="rId16"/>
          <a:stretch>
            <a:fillRect/>
          </a:stretch>
        </p:blipFill>
        <p:spPr>
          <a:xfrm>
            <a:off x="10537091" y="3760908"/>
            <a:ext cx="695004" cy="749873"/>
          </a:xfrm>
          <a:prstGeom prst="rect">
            <a:avLst/>
          </a:prstGeom>
        </p:spPr>
      </p:pic>
      <p:pic>
        <p:nvPicPr>
          <p:cNvPr id="35" name="Bildobjekt 34"/>
          <p:cNvPicPr>
            <a:picLocks noChangeAspect="1"/>
          </p:cNvPicPr>
          <p:nvPr/>
        </p:nvPicPr>
        <p:blipFill>
          <a:blip r:embed="rId17"/>
          <a:stretch>
            <a:fillRect/>
          </a:stretch>
        </p:blipFill>
        <p:spPr>
          <a:xfrm>
            <a:off x="9954287" y="3607056"/>
            <a:ext cx="560881" cy="725487"/>
          </a:xfrm>
          <a:prstGeom prst="rect">
            <a:avLst/>
          </a:prstGeom>
        </p:spPr>
      </p:pic>
      <p:pic>
        <p:nvPicPr>
          <p:cNvPr id="36" name="Bildobjekt 35"/>
          <p:cNvPicPr>
            <a:picLocks noChangeAspect="1"/>
          </p:cNvPicPr>
          <p:nvPr/>
        </p:nvPicPr>
        <p:blipFill>
          <a:blip r:embed="rId18"/>
          <a:stretch>
            <a:fillRect/>
          </a:stretch>
        </p:blipFill>
        <p:spPr>
          <a:xfrm>
            <a:off x="9802723" y="4522017"/>
            <a:ext cx="737680" cy="951058"/>
          </a:xfrm>
          <a:prstGeom prst="rect">
            <a:avLst/>
          </a:prstGeom>
        </p:spPr>
      </p:pic>
      <p:pic>
        <p:nvPicPr>
          <p:cNvPr id="37" name="Bildobjekt 36"/>
          <p:cNvPicPr>
            <a:picLocks noChangeAspect="1"/>
          </p:cNvPicPr>
          <p:nvPr/>
        </p:nvPicPr>
        <p:blipFill>
          <a:blip r:embed="rId19"/>
          <a:stretch>
            <a:fillRect/>
          </a:stretch>
        </p:blipFill>
        <p:spPr>
          <a:xfrm>
            <a:off x="5376949" y="4408562"/>
            <a:ext cx="1700464" cy="1700464"/>
          </a:xfrm>
          <a:prstGeom prst="rect">
            <a:avLst/>
          </a:prstGeom>
        </p:spPr>
      </p:pic>
      <p:pic>
        <p:nvPicPr>
          <p:cNvPr id="38" name="Bildobjekt 37"/>
          <p:cNvPicPr>
            <a:picLocks noChangeAspect="1"/>
          </p:cNvPicPr>
          <p:nvPr/>
        </p:nvPicPr>
        <p:blipFill>
          <a:blip r:embed="rId20"/>
          <a:stretch>
            <a:fillRect/>
          </a:stretch>
        </p:blipFill>
        <p:spPr>
          <a:xfrm>
            <a:off x="7588609" y="1196604"/>
            <a:ext cx="914479" cy="914479"/>
          </a:xfrm>
          <a:prstGeom prst="rect">
            <a:avLst/>
          </a:prstGeom>
        </p:spPr>
      </p:pic>
      <p:pic>
        <p:nvPicPr>
          <p:cNvPr id="40" name="Bildobjekt 39"/>
          <p:cNvPicPr>
            <a:picLocks noChangeAspect="1"/>
          </p:cNvPicPr>
          <p:nvPr/>
        </p:nvPicPr>
        <p:blipFill>
          <a:blip r:embed="rId21"/>
          <a:stretch>
            <a:fillRect/>
          </a:stretch>
        </p:blipFill>
        <p:spPr>
          <a:xfrm>
            <a:off x="4229081" y="2820080"/>
            <a:ext cx="1249788" cy="1249788"/>
          </a:xfrm>
          <a:prstGeom prst="rect">
            <a:avLst/>
          </a:prstGeom>
        </p:spPr>
      </p:pic>
      <p:pic>
        <p:nvPicPr>
          <p:cNvPr id="41" name="Bildobjekt 40"/>
          <p:cNvPicPr>
            <a:picLocks noChangeAspect="1"/>
          </p:cNvPicPr>
          <p:nvPr/>
        </p:nvPicPr>
        <p:blipFill>
          <a:blip r:embed="rId22"/>
          <a:stretch>
            <a:fillRect/>
          </a:stretch>
        </p:blipFill>
        <p:spPr>
          <a:xfrm>
            <a:off x="3579089" y="3951089"/>
            <a:ext cx="1237595" cy="1237595"/>
          </a:xfrm>
          <a:prstGeom prst="rect">
            <a:avLst/>
          </a:prstGeom>
        </p:spPr>
      </p:pic>
      <p:pic>
        <p:nvPicPr>
          <p:cNvPr id="42" name="Bildobjekt 41"/>
          <p:cNvPicPr>
            <a:picLocks noChangeAspect="1"/>
          </p:cNvPicPr>
          <p:nvPr/>
        </p:nvPicPr>
        <p:blipFill>
          <a:blip r:embed="rId23"/>
          <a:stretch>
            <a:fillRect/>
          </a:stretch>
        </p:blipFill>
        <p:spPr>
          <a:xfrm>
            <a:off x="3590367" y="3945450"/>
            <a:ext cx="1231499" cy="1225402"/>
          </a:xfrm>
          <a:prstGeom prst="rect">
            <a:avLst/>
          </a:prstGeom>
        </p:spPr>
      </p:pic>
      <p:pic>
        <p:nvPicPr>
          <p:cNvPr id="43" name="Bildobjekt 42"/>
          <p:cNvPicPr>
            <a:picLocks noChangeAspect="1"/>
          </p:cNvPicPr>
          <p:nvPr/>
        </p:nvPicPr>
        <p:blipFill>
          <a:blip r:embed="rId24"/>
          <a:stretch>
            <a:fillRect/>
          </a:stretch>
        </p:blipFill>
        <p:spPr>
          <a:xfrm>
            <a:off x="3543194" y="3155819"/>
            <a:ext cx="695004" cy="695004"/>
          </a:xfrm>
          <a:prstGeom prst="rect">
            <a:avLst/>
          </a:prstGeom>
        </p:spPr>
      </p:pic>
      <p:pic>
        <p:nvPicPr>
          <p:cNvPr id="44" name="Bild 2" descr="Tecken med hel fyllning">
            <a:extLst>
              <a:ext uri="{FF2B5EF4-FFF2-40B4-BE49-F238E27FC236}">
                <a16:creationId xmlns:a16="http://schemas.microsoft.com/office/drawing/2014/main" id="{F1432551-2A1F-F04E-A373-49FCDB5A6B00}"/>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a:xfrm>
            <a:off x="8838441" y="4948205"/>
            <a:ext cx="1266214" cy="1363156"/>
          </a:xfrm>
          <a:prstGeom prst="rect">
            <a:avLst/>
          </a:prstGeom>
        </p:spPr>
      </p:pic>
      <p:pic>
        <p:nvPicPr>
          <p:cNvPr id="45" name="Bild 38" descr="Dollar med hel fyllning">
            <a:extLst>
              <a:ext uri="{FF2B5EF4-FFF2-40B4-BE49-F238E27FC236}">
                <a16:creationId xmlns:a16="http://schemas.microsoft.com/office/drawing/2014/main" id="{50585621-4A31-0F40-BEF2-52496D13B2C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910823" y="1396759"/>
            <a:ext cx="483704" cy="483704"/>
          </a:xfrm>
          <a:prstGeom prst="rect">
            <a:avLst/>
          </a:prstGeom>
        </p:spPr>
      </p:pic>
      <p:pic>
        <p:nvPicPr>
          <p:cNvPr id="46" name="Bildobjekt 45"/>
          <p:cNvPicPr>
            <a:picLocks noChangeAspect="1"/>
          </p:cNvPicPr>
          <p:nvPr/>
        </p:nvPicPr>
        <p:blipFill>
          <a:blip r:embed="rId20"/>
          <a:stretch>
            <a:fillRect/>
          </a:stretch>
        </p:blipFill>
        <p:spPr>
          <a:xfrm>
            <a:off x="8171837" y="5139701"/>
            <a:ext cx="914479" cy="914479"/>
          </a:xfrm>
          <a:prstGeom prst="rect">
            <a:avLst/>
          </a:prstGeom>
        </p:spPr>
      </p:pic>
      <p:pic>
        <p:nvPicPr>
          <p:cNvPr id="48" name="Bildobjekt 47"/>
          <p:cNvPicPr>
            <a:picLocks noChangeAspect="1"/>
          </p:cNvPicPr>
          <p:nvPr/>
        </p:nvPicPr>
        <p:blipFill>
          <a:blip r:embed="rId5"/>
          <a:stretch>
            <a:fillRect/>
          </a:stretch>
        </p:blipFill>
        <p:spPr>
          <a:xfrm>
            <a:off x="4714434" y="4659834"/>
            <a:ext cx="718748" cy="1306186"/>
          </a:xfrm>
          <a:prstGeom prst="rect">
            <a:avLst/>
          </a:prstGeom>
        </p:spPr>
      </p:pic>
      <p:sp>
        <p:nvSpPr>
          <p:cNvPr id="12" name="textruta 11">
            <a:extLst>
              <a:ext uri="{FF2B5EF4-FFF2-40B4-BE49-F238E27FC236}">
                <a16:creationId xmlns:a16="http://schemas.microsoft.com/office/drawing/2014/main" id="{3D36C069-E6EC-66C4-6736-ABF2C93F9D3D}"/>
              </a:ext>
            </a:extLst>
          </p:cNvPr>
          <p:cNvSpPr txBox="1"/>
          <p:nvPr/>
        </p:nvSpPr>
        <p:spPr>
          <a:xfrm>
            <a:off x="9086316" y="5323995"/>
            <a:ext cx="786452" cy="338554"/>
          </a:xfrm>
          <a:prstGeom prst="rect">
            <a:avLst/>
          </a:prstGeom>
          <a:noFill/>
        </p:spPr>
        <p:txBody>
          <a:bodyPr wrap="square" rtlCol="0">
            <a:spAutoFit/>
          </a:bodyPr>
          <a:lstStyle/>
          <a:p>
            <a:r>
              <a:rPr lang="sv-SE" sz="1600" b="1" dirty="0"/>
              <a:t>STREJK</a:t>
            </a:r>
            <a:endParaRPr lang="sv-SE" b="1" dirty="0"/>
          </a:p>
        </p:txBody>
      </p:sp>
      <p:sp>
        <p:nvSpPr>
          <p:cNvPr id="47" name="Rektangel 15">
            <a:extLst>
              <a:ext uri="{FF2B5EF4-FFF2-40B4-BE49-F238E27FC236}">
                <a16:creationId xmlns:a16="http://schemas.microsoft.com/office/drawing/2014/main" id="{3913D152-FBD4-9971-6AF0-F00F56092D8B}"/>
              </a:ext>
            </a:extLst>
          </p:cNvPr>
          <p:cNvSpPr/>
          <p:nvPr/>
        </p:nvSpPr>
        <p:spPr>
          <a:xfrm>
            <a:off x="0" y="5905663"/>
            <a:ext cx="12293600" cy="952338"/>
          </a:xfrm>
          <a:custGeom>
            <a:avLst/>
            <a:gdLst>
              <a:gd name="connsiteX0" fmla="*/ 0 w 12242902"/>
              <a:gd name="connsiteY0" fmla="*/ 0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0 h 1820606"/>
              <a:gd name="connsiteX0" fmla="*/ 0 w 12242902"/>
              <a:gd name="connsiteY0" fmla="*/ 501041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01041 h 1820606"/>
              <a:gd name="connsiteX0" fmla="*/ 0 w 12242902"/>
              <a:gd name="connsiteY0" fmla="*/ 864296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864296 h 1820606"/>
              <a:gd name="connsiteX0" fmla="*/ 0 w 12242902"/>
              <a:gd name="connsiteY0" fmla="*/ 588723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88723 h 1820606"/>
              <a:gd name="connsiteX0" fmla="*/ 0 w 12242902"/>
              <a:gd name="connsiteY0" fmla="*/ 514382 h 1746265"/>
              <a:gd name="connsiteX1" fmla="*/ 12235468 w 12242902"/>
              <a:gd name="connsiteY1" fmla="*/ 0 h 1746265"/>
              <a:gd name="connsiteX2" fmla="*/ 12242902 w 12242902"/>
              <a:gd name="connsiteY2" fmla="*/ 1746265 h 1746265"/>
              <a:gd name="connsiteX3" fmla="*/ 0 w 12242902"/>
              <a:gd name="connsiteY3" fmla="*/ 1746265 h 1746265"/>
              <a:gd name="connsiteX4" fmla="*/ 0 w 12242902"/>
              <a:gd name="connsiteY4" fmla="*/ 514382 h 17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2902" h="1746265">
                <a:moveTo>
                  <a:pt x="0" y="514382"/>
                </a:moveTo>
                <a:lnTo>
                  <a:pt x="12235468" y="0"/>
                </a:lnTo>
                <a:lnTo>
                  <a:pt x="12242902" y="1746265"/>
                </a:lnTo>
                <a:lnTo>
                  <a:pt x="0" y="1746265"/>
                </a:lnTo>
                <a:lnTo>
                  <a:pt x="0" y="514382"/>
                </a:lnTo>
                <a:close/>
              </a:path>
            </a:pathLst>
          </a:custGeom>
          <a:solidFill>
            <a:srgbClr val="0035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63" dirty="0"/>
              <a:t>       </a:t>
            </a:r>
          </a:p>
        </p:txBody>
      </p:sp>
    </p:spTree>
    <p:extLst>
      <p:ext uri="{BB962C8B-B14F-4D97-AF65-F5344CB8AC3E}">
        <p14:creationId xmlns:p14="http://schemas.microsoft.com/office/powerpoint/2010/main" val="167714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path" presetSubtype="0" accel="50000" decel="50000" fill="hold" nodeType="clickEffect">
                                  <p:stCondLst>
                                    <p:cond delay="0"/>
                                  </p:stCondLst>
                                  <p:childTnLst>
                                    <p:animMotion origin="layout" path="M 4.16667E-6 -3.7037E-6 L -0.03256 0.10463 C -0.03985 0.12662 -0.04375 0.15973 -0.04375 0.19422 C -0.04375 0.23334 -0.03985 0.26459 -0.03256 0.28658 L 4.16667E-6 0.39167 " pathEditMode="relative" rAng="0" ptsTypes="AAAAA">
                                      <p:cBhvr>
                                        <p:cTn id="6" dur="2000" fill="hold"/>
                                        <p:tgtEl>
                                          <p:spTgt spid="38"/>
                                        </p:tgtEl>
                                        <p:attrNameLst>
                                          <p:attrName>ppt_x</p:attrName>
                                          <p:attrName>ppt_y</p:attrName>
                                        </p:attrNameLst>
                                      </p:cBhvr>
                                      <p:rCtr x="-2187" y="19583"/>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1.66667E-6 -2.22222E-6 L -0.46055 -0.27523 " pathEditMode="relative" rAng="0" ptsTypes="AA">
                                      <p:cBhvr>
                                        <p:cTn id="10" dur="2000" fill="hold"/>
                                        <p:tgtEl>
                                          <p:spTgt spid="29"/>
                                        </p:tgtEl>
                                        <p:attrNameLst>
                                          <p:attrName>ppt_x</p:attrName>
                                          <p:attrName>ppt_y</p:attrName>
                                        </p:attrNameLst>
                                      </p:cBhvr>
                                      <p:rCtr x="-23034" y="-13773"/>
                                    </p:animMotion>
                                  </p:childTnLst>
                                </p:cTn>
                              </p:par>
                              <p:par>
                                <p:cTn id="11" presetID="35" presetClass="path" presetSubtype="0" accel="50000" decel="50000" fill="hold" nodeType="withEffect">
                                  <p:stCondLst>
                                    <p:cond delay="0"/>
                                  </p:stCondLst>
                                  <p:childTnLst>
                                    <p:animMotion origin="layout" path="M 2.08333E-7 1.48148E-6 L -0.53138 -0.44884 " pathEditMode="relative" rAng="0" ptsTypes="AA">
                                      <p:cBhvr>
                                        <p:cTn id="12" dur="2000" fill="hold"/>
                                        <p:tgtEl>
                                          <p:spTgt spid="27"/>
                                        </p:tgtEl>
                                        <p:attrNameLst>
                                          <p:attrName>ppt_x</p:attrName>
                                          <p:attrName>ppt_y</p:attrName>
                                        </p:attrNameLst>
                                      </p:cBhvr>
                                      <p:rCtr x="-26576" y="-22454"/>
                                    </p:animMotion>
                                  </p:childTnLst>
                                </p:cTn>
                              </p:par>
                              <p:par>
                                <p:cTn id="13" presetID="35" presetClass="path" presetSubtype="0" accel="50000" decel="50000" fill="hold" nodeType="withEffect">
                                  <p:stCondLst>
                                    <p:cond delay="0"/>
                                  </p:stCondLst>
                                  <p:childTnLst>
                                    <p:animMotion origin="layout" path="M -8.33333E-7 3.33333E-6 L -0.54349 -0.50648 " pathEditMode="relative" rAng="0" ptsTypes="AA">
                                      <p:cBhvr>
                                        <p:cTn id="14" dur="2000" fill="hold"/>
                                        <p:tgtEl>
                                          <p:spTgt spid="39"/>
                                        </p:tgtEl>
                                        <p:attrNameLst>
                                          <p:attrName>ppt_x</p:attrName>
                                          <p:attrName>ppt_y</p:attrName>
                                        </p:attrNameLst>
                                      </p:cBhvr>
                                      <p:rCtr x="-27174" y="-25324"/>
                                    </p:animMotion>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9"/>
                                        </p:tgtEl>
                                      </p:cBhvr>
                                    </p:animEffect>
                                    <p:set>
                                      <p:cBhvr>
                                        <p:cTn id="19" dur="1" fill="hold">
                                          <p:stCondLst>
                                            <p:cond delay="499"/>
                                          </p:stCondLst>
                                        </p:cTn>
                                        <p:tgtEl>
                                          <p:spTgt spid="29"/>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27"/>
                                        </p:tgtEl>
                                      </p:cBhvr>
                                    </p:animEffect>
                                    <p:set>
                                      <p:cBhvr>
                                        <p:cTn id="22" dur="1" fill="hold">
                                          <p:stCondLst>
                                            <p:cond delay="499"/>
                                          </p:stCondLst>
                                        </p:cTn>
                                        <p:tgtEl>
                                          <p:spTgt spid="27"/>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39"/>
                                        </p:tgtEl>
                                      </p:cBhvr>
                                    </p:animEffect>
                                    <p:set>
                                      <p:cBhvr>
                                        <p:cTn id="25" dur="1" fill="hold">
                                          <p:stCondLst>
                                            <p:cond delay="499"/>
                                          </p:stCondLst>
                                        </p:cTn>
                                        <p:tgtEl>
                                          <p:spTgt spid="3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8"/>
                                        </p:tgtEl>
                                      </p:cBhvr>
                                    </p:animEffect>
                                    <p:set>
                                      <p:cBhvr>
                                        <p:cTn id="30" dur="1" fill="hold">
                                          <p:stCondLst>
                                            <p:cond delay="499"/>
                                          </p:stCondLst>
                                        </p:cTn>
                                        <p:tgtEl>
                                          <p:spTgt spid="38"/>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30"/>
                                        </p:tgtEl>
                                      </p:cBhvr>
                                    </p:animEffect>
                                    <p:set>
                                      <p:cBhvr>
                                        <p:cTn id="36" dur="1" fill="hold">
                                          <p:stCondLst>
                                            <p:cond delay="499"/>
                                          </p:stCondLst>
                                        </p:cTn>
                                        <p:tgtEl>
                                          <p:spTgt spid="3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6" presetClass="emph" presetSubtype="0" fill="hold" nodeType="clickEffect">
                                  <p:stCondLst>
                                    <p:cond delay="0"/>
                                  </p:stCondLst>
                                  <p:childTnLst>
                                    <p:animScale>
                                      <p:cBhvr>
                                        <p:cTn id="40" dur="2000" fill="hold"/>
                                        <p:tgtEl>
                                          <p:spTgt spid="8"/>
                                        </p:tgtEl>
                                      </p:cBhvr>
                                      <p:by x="150000" y="150000"/>
                                    </p:animScale>
                                  </p:childTnLst>
                                </p:cTn>
                              </p:par>
                              <p:par>
                                <p:cTn id="41" presetID="63" presetClass="path" presetSubtype="0" accel="50000" decel="50000" fill="hold" nodeType="withEffect">
                                  <p:stCondLst>
                                    <p:cond delay="0"/>
                                  </p:stCondLst>
                                  <p:childTnLst>
                                    <p:animMotion origin="layout" path="M -3.75E-6 1.11111E-6 L 0.56224 -0.05972 " pathEditMode="relative" rAng="0" ptsTypes="AA">
                                      <p:cBhvr>
                                        <p:cTn id="42" dur="2000" fill="hold"/>
                                        <p:tgtEl>
                                          <p:spTgt spid="45"/>
                                        </p:tgtEl>
                                        <p:attrNameLst>
                                          <p:attrName>ppt_x</p:attrName>
                                          <p:attrName>ppt_y</p:attrName>
                                        </p:attrNameLst>
                                      </p:cBhvr>
                                      <p:rCtr x="28112" y="-2986"/>
                                    </p:animMotion>
                                  </p:childTnLst>
                                </p:cTn>
                              </p:par>
                              <p:par>
                                <p:cTn id="43" presetID="63" presetClass="path" presetSubtype="0" accel="50000" decel="50000" fill="hold" nodeType="withEffect">
                                  <p:stCondLst>
                                    <p:cond delay="0"/>
                                  </p:stCondLst>
                                  <p:childTnLst>
                                    <p:animMotion origin="layout" path="M -1.25E-6 -1.85185E-6 L -0.01354 -0.52268 " pathEditMode="relative" rAng="0" ptsTypes="AA">
                                      <p:cBhvr>
                                        <p:cTn id="44" dur="2000" fill="hold"/>
                                        <p:tgtEl>
                                          <p:spTgt spid="49"/>
                                        </p:tgtEl>
                                        <p:attrNameLst>
                                          <p:attrName>ppt_x</p:attrName>
                                          <p:attrName>ppt_y</p:attrName>
                                        </p:attrNameLst>
                                      </p:cBhvr>
                                      <p:rCtr x="-677" y="-26134"/>
                                    </p:animMotion>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41"/>
                                        </p:tgtEl>
                                      </p:cBhvr>
                                    </p:animEffect>
                                    <p:set>
                                      <p:cBhvr>
                                        <p:cTn id="59" dur="1" fill="hold">
                                          <p:stCondLst>
                                            <p:cond delay="499"/>
                                          </p:stCondLst>
                                        </p:cTn>
                                        <p:tgtEl>
                                          <p:spTgt spid="41"/>
                                        </p:tgtEl>
                                        <p:attrNameLst>
                                          <p:attrName>style.visibility</p:attrName>
                                        </p:attrNameLst>
                                      </p:cBhvr>
                                      <p:to>
                                        <p:strVal val="hidden"/>
                                      </p:to>
                                    </p:set>
                                  </p:childTnLst>
                                </p:cTn>
                              </p:par>
                              <p:par>
                                <p:cTn id="60" presetID="10" presetClass="entr" presetSubtype="0" fill="hold"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500"/>
                                        <p:tgtEl>
                                          <p:spTgt spid="4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5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43"/>
                                        </p:tgtEl>
                                      </p:cBhvr>
                                    </p:animEffect>
                                    <p:set>
                                      <p:cBhvr>
                                        <p:cTn id="72" dur="1" fill="hold">
                                          <p:stCondLst>
                                            <p:cond delay="499"/>
                                          </p:stCondLst>
                                        </p:cTn>
                                        <p:tgtEl>
                                          <p:spTgt spid="43"/>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41"/>
                                        </p:tgtEl>
                                      </p:cBhvr>
                                    </p:animEffect>
                                    <p:set>
                                      <p:cBhvr>
                                        <p:cTn id="75" dur="1" fill="hold">
                                          <p:stCondLst>
                                            <p:cond delay="499"/>
                                          </p:stCondLst>
                                        </p:cTn>
                                        <p:tgtEl>
                                          <p:spTgt spid="41"/>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42"/>
                                        </p:tgtEl>
                                      </p:cBhvr>
                                    </p:animEffect>
                                    <p:set>
                                      <p:cBhvr>
                                        <p:cTn id="78" dur="1" fill="hold">
                                          <p:stCondLst>
                                            <p:cond delay="499"/>
                                          </p:stCondLst>
                                        </p:cTn>
                                        <p:tgtEl>
                                          <p:spTgt spid="42"/>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40"/>
                                        </p:tgtEl>
                                      </p:cBhvr>
                                    </p:animEffect>
                                    <p:set>
                                      <p:cBhvr>
                                        <p:cTn id="81" dur="1" fill="hold">
                                          <p:stCondLst>
                                            <p:cond delay="499"/>
                                          </p:stCondLst>
                                        </p:cTn>
                                        <p:tgtEl>
                                          <p:spTgt spid="40"/>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500"/>
                                        <p:tgtEl>
                                          <p:spTgt spid="46"/>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44"/>
                                        </p:tgtEl>
                                        <p:attrNameLst>
                                          <p:attrName>style.visibility</p:attrName>
                                        </p:attrNameLst>
                                      </p:cBhvr>
                                      <p:to>
                                        <p:strVal val="visible"/>
                                      </p:to>
                                    </p:set>
                                    <p:anim calcmode="lin" valueType="num">
                                      <p:cBhvr additive="base">
                                        <p:cTn id="91" dur="500" fill="hold"/>
                                        <p:tgtEl>
                                          <p:spTgt spid="44"/>
                                        </p:tgtEl>
                                        <p:attrNameLst>
                                          <p:attrName>ppt_x</p:attrName>
                                        </p:attrNameLst>
                                      </p:cBhvr>
                                      <p:tavLst>
                                        <p:tav tm="0">
                                          <p:val>
                                            <p:strVal val="#ppt_x"/>
                                          </p:val>
                                        </p:tav>
                                        <p:tav tm="100000">
                                          <p:val>
                                            <p:strVal val="#ppt_x"/>
                                          </p:val>
                                        </p:tav>
                                      </p:tavLst>
                                    </p:anim>
                                    <p:anim calcmode="lin" valueType="num">
                                      <p:cBhvr additive="base">
                                        <p:cTn id="92" dur="500" fill="hold"/>
                                        <p:tgtEl>
                                          <p:spTgt spid="44"/>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12">
                                            <p:txEl>
                                              <p:pRg st="0" end="0"/>
                                            </p:txEl>
                                          </p:spTgt>
                                        </p:tgtEl>
                                        <p:attrNameLst>
                                          <p:attrName>style.visibility</p:attrName>
                                        </p:attrNameLst>
                                      </p:cBhvr>
                                      <p:to>
                                        <p:strVal val="visible"/>
                                      </p:to>
                                    </p:set>
                                    <p:anim calcmode="lin" valueType="num">
                                      <p:cBhvr additive="base">
                                        <p:cTn id="95"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35" presetClass="path" presetSubtype="0" accel="50000" decel="50000" fill="hold" nodeType="clickEffect">
                                  <p:stCondLst>
                                    <p:cond delay="0"/>
                                  </p:stCondLst>
                                  <p:childTnLst>
                                    <p:animMotion origin="layout" path="M 0.00104 -0.02963 L -0.10208 -0.03402 " pathEditMode="relative" rAng="0" ptsTypes="AA">
                                      <p:cBhvr>
                                        <p:cTn id="100" dur="2000" fill="hold"/>
                                        <p:tgtEl>
                                          <p:spTgt spid="46"/>
                                        </p:tgtEl>
                                        <p:attrNameLst>
                                          <p:attrName>ppt_x</p:attrName>
                                          <p:attrName>ppt_y</p:attrName>
                                        </p:attrNameLst>
                                      </p:cBhvr>
                                      <p:rCtr x="-5156" y="-231"/>
                                    </p:animMotion>
                                  </p:childTnLst>
                                </p:cTn>
                              </p:par>
                              <p:par>
                                <p:cTn id="101" presetID="45" presetClass="entr" presetSubtype="0" fill="hold" nodeType="withEffect">
                                  <p:stCondLst>
                                    <p:cond delay="0"/>
                                  </p:stCondLst>
                                  <p:childTnLst>
                                    <p:set>
                                      <p:cBhvr>
                                        <p:cTn id="102" dur="1" fill="hold">
                                          <p:stCondLst>
                                            <p:cond delay="0"/>
                                          </p:stCondLst>
                                        </p:cTn>
                                        <p:tgtEl>
                                          <p:spTgt spid="48"/>
                                        </p:tgtEl>
                                        <p:attrNameLst>
                                          <p:attrName>style.visibility</p:attrName>
                                        </p:attrNameLst>
                                      </p:cBhvr>
                                      <p:to>
                                        <p:strVal val="visible"/>
                                      </p:to>
                                    </p:set>
                                    <p:animEffect transition="in" filter="fade">
                                      <p:cBhvr>
                                        <p:cTn id="103" dur="2000"/>
                                        <p:tgtEl>
                                          <p:spTgt spid="48"/>
                                        </p:tgtEl>
                                      </p:cBhvr>
                                    </p:animEffect>
                                    <p:anim calcmode="lin" valueType="num">
                                      <p:cBhvr>
                                        <p:cTn id="104" dur="2000" fill="hold"/>
                                        <p:tgtEl>
                                          <p:spTgt spid="48"/>
                                        </p:tgtEl>
                                        <p:attrNameLst>
                                          <p:attrName>ppt_w</p:attrName>
                                        </p:attrNameLst>
                                      </p:cBhvr>
                                      <p:tavLst>
                                        <p:tav tm="0" fmla="#ppt_w*sin(2.5*pi*$)">
                                          <p:val>
                                            <p:fltVal val="0"/>
                                          </p:val>
                                        </p:tav>
                                        <p:tav tm="100000">
                                          <p:val>
                                            <p:fltVal val="1"/>
                                          </p:val>
                                        </p:tav>
                                      </p:tavLst>
                                    </p:anim>
                                    <p:anim calcmode="lin" valueType="num">
                                      <p:cBhvr>
                                        <p:cTn id="105" dur="2000" fill="hold"/>
                                        <p:tgtEl>
                                          <p:spTgt spid="48"/>
                                        </p:tgtEl>
                                        <p:attrNameLst>
                                          <p:attrName>ppt_h</p:attrName>
                                        </p:attrNameLst>
                                      </p:cBhvr>
                                      <p:tavLst>
                                        <p:tav tm="0">
                                          <p:val>
                                            <p:strVal val="#ppt_h"/>
                                          </p:val>
                                        </p:tav>
                                        <p:tav tm="100000">
                                          <p:val>
                                            <p:strVal val="#ppt_h"/>
                                          </p:val>
                                        </p:tav>
                                      </p:tavLst>
                                    </p:anim>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500"/>
                                        <p:tgtEl>
                                          <p:spTgt spid="37"/>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26"/>
                                        </p:tgtEl>
                                        <p:attrNameLst>
                                          <p:attrName>style.visibility</p:attrName>
                                        </p:attrNameLst>
                                      </p:cBhvr>
                                      <p:to>
                                        <p:strVal val="visible"/>
                                      </p:to>
                                    </p:set>
                                    <p:animEffect transition="in" filter="fade">
                                      <p:cBhvr>
                                        <p:cTn id="115" dur="500"/>
                                        <p:tgtEl>
                                          <p:spTgt spid="26"/>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25"/>
                                        </p:tgtEl>
                                        <p:attrNameLst>
                                          <p:attrName>style.visibility</p:attrName>
                                        </p:attrNameLst>
                                      </p:cBhvr>
                                      <p:to>
                                        <p:strVal val="visible"/>
                                      </p:to>
                                    </p:set>
                                    <p:animEffect transition="in" filter="fade">
                                      <p:cBhvr>
                                        <p:cTn id="118" dur="500"/>
                                        <p:tgtEl>
                                          <p:spTgt spid="25"/>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1"/>
                                        </p:tgtEl>
                                        <p:attrNameLst>
                                          <p:attrName>style.visibility</p:attrName>
                                        </p:attrNameLst>
                                      </p:cBhvr>
                                      <p:to>
                                        <p:strVal val="visible"/>
                                      </p:to>
                                    </p:set>
                                    <p:animEffect transition="in" filter="fade">
                                      <p:cBhvr>
                                        <p:cTn id="1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469" y="-147234"/>
            <a:ext cx="12688591" cy="8459061"/>
          </a:xfrm>
          <a:prstGeom prst="rect">
            <a:avLst/>
          </a:prstGeom>
        </p:spPr>
      </p:pic>
      <p:sp>
        <p:nvSpPr>
          <p:cNvPr id="2" name="textruta 1"/>
          <p:cNvSpPr txBox="1"/>
          <p:nvPr/>
        </p:nvSpPr>
        <p:spPr>
          <a:xfrm>
            <a:off x="347471" y="558129"/>
            <a:ext cx="7186803" cy="707886"/>
          </a:xfrm>
          <a:prstGeom prst="rect">
            <a:avLst/>
          </a:prstGeom>
          <a:solidFill>
            <a:srgbClr val="1C320A">
              <a:alpha val="69804"/>
            </a:srgbClr>
          </a:solidFill>
        </p:spPr>
        <p:txBody>
          <a:bodyPr wrap="square" rtlCol="0">
            <a:spAutoFit/>
          </a:bodyPr>
          <a:lstStyle/>
          <a:p>
            <a:r>
              <a:rPr lang="sv-SE" sz="4000" b="1" dirty="0">
                <a:solidFill>
                  <a:schemeClr val="bg1"/>
                </a:solidFill>
                <a:latin typeface="GS Grotezk Condensed" pitchFamily="50" charset="0"/>
                <a:ea typeface="GS Grotezk Condensed" pitchFamily="50" charset="0"/>
                <a:cs typeface="Arial" panose="020B0604020202020204" pitchFamily="34" charset="0"/>
              </a:rPr>
              <a:t>Det fackliga löftet</a:t>
            </a:r>
          </a:p>
        </p:txBody>
      </p:sp>
      <p:sp>
        <p:nvSpPr>
          <p:cNvPr id="4" name="textruta 3">
            <a:extLst>
              <a:ext uri="{FF2B5EF4-FFF2-40B4-BE49-F238E27FC236}">
                <a16:creationId xmlns:a16="http://schemas.microsoft.com/office/drawing/2014/main" id="{C71D3BFA-4FCB-109C-C358-65FA9EBB2871}"/>
              </a:ext>
            </a:extLst>
          </p:cNvPr>
          <p:cNvSpPr txBox="1"/>
          <p:nvPr/>
        </p:nvSpPr>
        <p:spPr>
          <a:xfrm>
            <a:off x="397763" y="1971378"/>
            <a:ext cx="7086218" cy="1754326"/>
          </a:xfrm>
          <a:prstGeom prst="rect">
            <a:avLst/>
          </a:prstGeom>
          <a:solidFill>
            <a:srgbClr val="1C320A">
              <a:alpha val="69804"/>
            </a:srgbClr>
          </a:solidFill>
        </p:spPr>
        <p:txBody>
          <a:bodyPr wrap="square" rtlCol="0">
            <a:spAutoFit/>
          </a:bodyPr>
          <a:lstStyle/>
          <a:p>
            <a:pPr algn="l"/>
            <a:r>
              <a:rPr lang="sv-SE" b="1" i="0" dirty="0">
                <a:solidFill>
                  <a:schemeClr val="bg1"/>
                </a:solidFill>
                <a:effectLst/>
                <a:latin typeface="Barlow" panose="00000500000000000000" pitchFamily="50" charset="0"/>
                <a:cs typeface="Arial" panose="020B0604020202020204" pitchFamily="34" charset="0"/>
              </a:rPr>
              <a:t>"Vi lovar och försäkrar att aldrig någonsin, under några omständigheter, arbeta på sämre villkor eller till lägre lön än det vi nu lovat varandra.</a:t>
            </a:r>
          </a:p>
          <a:p>
            <a:pPr algn="l"/>
            <a:endParaRPr lang="sv-SE" b="1" i="0" dirty="0">
              <a:solidFill>
                <a:schemeClr val="bg1"/>
              </a:solidFill>
              <a:effectLst/>
              <a:latin typeface="Barlow" panose="00000500000000000000" pitchFamily="50" charset="0"/>
              <a:cs typeface="Arial" panose="020B0604020202020204" pitchFamily="34" charset="0"/>
            </a:endParaRPr>
          </a:p>
          <a:p>
            <a:pPr algn="l"/>
            <a:r>
              <a:rPr lang="sv-SE" b="1" i="0" dirty="0">
                <a:solidFill>
                  <a:schemeClr val="bg1"/>
                </a:solidFill>
                <a:effectLst/>
                <a:latin typeface="Barlow" panose="00000500000000000000" pitchFamily="50" charset="0"/>
                <a:cs typeface="Arial" panose="020B0604020202020204" pitchFamily="34" charset="0"/>
              </a:rPr>
              <a:t>Vi lovar varandra detta i den djupa insikten om att om vi alla håller detta löfte så måste arbetsgivaren uppfylla våra krav." </a:t>
            </a:r>
          </a:p>
        </p:txBody>
      </p:sp>
      <p:pic>
        <p:nvPicPr>
          <p:cNvPr id="6" name="Bildobjekt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2787" y="135368"/>
            <a:ext cx="1569213" cy="1569213"/>
          </a:xfrm>
          <a:prstGeom prst="rect">
            <a:avLst/>
          </a:prstGeom>
        </p:spPr>
      </p:pic>
    </p:spTree>
    <p:extLst>
      <p:ext uri="{BB962C8B-B14F-4D97-AF65-F5344CB8AC3E}">
        <p14:creationId xmlns:p14="http://schemas.microsoft.com/office/powerpoint/2010/main" val="357775901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616</TotalTime>
  <Words>3248</Words>
  <Application>Microsoft Office PowerPoint</Application>
  <PresentationFormat>Bredbild</PresentationFormat>
  <Paragraphs>487</Paragraphs>
  <Slides>38</Slides>
  <Notes>35</Notes>
  <HiddenSlides>0</HiddenSlides>
  <MMClips>2</MMClips>
  <ScaleCrop>false</ScaleCrop>
  <HeadingPairs>
    <vt:vector size="4" baseType="variant">
      <vt:variant>
        <vt:lpstr>Tema</vt:lpstr>
      </vt:variant>
      <vt:variant>
        <vt:i4>1</vt:i4>
      </vt:variant>
      <vt:variant>
        <vt:lpstr>Bildrubriker</vt:lpstr>
      </vt:variant>
      <vt:variant>
        <vt:i4>38</vt:i4>
      </vt:variant>
    </vt:vector>
  </HeadingPairs>
  <TitlesOfParts>
    <vt:vector size="39" baseType="lpstr">
      <vt:lpstr>Office-tema</vt:lpstr>
      <vt:lpstr>PowerPoint-presentation</vt:lpstr>
      <vt:lpstr>PowerPoint-presentation</vt:lpstr>
      <vt:lpstr>PowerPoint-presentation</vt:lpstr>
      <vt:lpstr>PowerPoint-presentation</vt:lpstr>
      <vt:lpstr>PowerPoint-presentation</vt:lpstr>
      <vt:lpstr>PowerPoint-presentation</vt:lpstr>
      <vt:lpstr>Vilka fackförbund finns i Sverige?</vt:lpstr>
      <vt:lpstr>PowerPoint-presentation</vt:lpstr>
      <vt:lpstr>PowerPoint-presentation</vt:lpstr>
      <vt:lpstr> </vt:lpstr>
      <vt:lpstr>Kollektivavtal</vt:lpstr>
      <vt:lpstr>PowerPoint-presentation</vt:lpstr>
      <vt:lpstr>PowerPoint-presentation</vt:lpstr>
      <vt:lpstr>PowerPoint-presentation</vt:lpstr>
      <vt:lpstr>PowerPoint-presentation</vt:lpstr>
      <vt:lpstr>PowerPoint-presentation</vt:lpstr>
      <vt:lpstr>PowerPoint-presentation</vt:lpstr>
      <vt:lpstr>PowerPoint-presentation</vt:lpstr>
      <vt:lpstr>Anställningsformer </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GSFacket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Jesper Johansson</dc:creator>
  <cp:lastModifiedBy>Jesper Johansson</cp:lastModifiedBy>
  <cp:revision>29</cp:revision>
  <dcterms:created xsi:type="dcterms:W3CDTF">2023-01-27T12:39:32Z</dcterms:created>
  <dcterms:modified xsi:type="dcterms:W3CDTF">2024-03-14T11:55:19Z</dcterms:modified>
</cp:coreProperties>
</file>