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81" r:id="rId3"/>
    <p:sldId id="258" r:id="rId4"/>
    <p:sldId id="260" r:id="rId5"/>
    <p:sldId id="259" r:id="rId6"/>
    <p:sldId id="277" r:id="rId7"/>
    <p:sldId id="280" r:id="rId8"/>
    <p:sldId id="261" r:id="rId9"/>
    <p:sldId id="262" r:id="rId10"/>
    <p:sldId id="283" r:id="rId11"/>
    <p:sldId id="264" r:id="rId12"/>
    <p:sldId id="265" r:id="rId13"/>
    <p:sldId id="266" r:id="rId14"/>
    <p:sldId id="267" r:id="rId15"/>
    <p:sldId id="268" r:id="rId16"/>
    <p:sldId id="269" r:id="rId17"/>
    <p:sldId id="270" r:id="rId18"/>
    <p:sldId id="271" r:id="rId19"/>
    <p:sldId id="272" r:id="rId20"/>
    <p:sldId id="273" r:id="rId21"/>
    <p:sldId id="278" r:id="rId22"/>
    <p:sldId id="275" r:id="rId23"/>
    <p:sldId id="276" r:id="rId2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EF3"/>
    <a:srgbClr val="00352C"/>
    <a:srgbClr val="FFDC22"/>
    <a:srgbClr val="2739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86" autoAdjust="0"/>
  </p:normalViewPr>
  <p:slideViewPr>
    <p:cSldViewPr snapToGrid="0">
      <p:cViewPr varScale="1">
        <p:scale>
          <a:sx n="64" d="100"/>
          <a:sy n="64" d="100"/>
        </p:scale>
        <p:origin x="72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A14733-FB53-49C5-90A9-0817BD8CB016}" type="datetimeFigureOut">
              <a:rPr lang="sv-SE" smtClean="0"/>
              <a:t>2024-02-06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0FB6B-9629-4F73-B790-5A123D9E93CA}" type="slidenum">
              <a:rPr lang="sv-SE" smtClean="0"/>
              <a:t>‹#›</a:t>
            </a:fld>
            <a:endParaRPr lang="sv-SE"/>
          </a:p>
        </p:txBody>
      </p:sp>
    </p:spTree>
    <p:extLst>
      <p:ext uri="{BB962C8B-B14F-4D97-AF65-F5344CB8AC3E}">
        <p14:creationId xmlns:p14="http://schemas.microsoft.com/office/powerpoint/2010/main" val="3508261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400" baseline="0" dirty="0"/>
              <a:t>Fråga eleverna om de jobbar något extra jobb osv.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400" baseline="0" dirty="0"/>
              <a:t>Förklara att ni är från GS-facket.</a:t>
            </a:r>
          </a:p>
          <a:p>
            <a:pPr marL="171450" indent="-171450">
              <a:buFont typeface="Arial" panose="020B0604020202020204" pitchFamily="34" charset="0"/>
              <a:buChar char="•"/>
            </a:pPr>
            <a:endParaRPr lang="sv-SE" sz="1400" baseline="0" dirty="0"/>
          </a:p>
        </p:txBody>
      </p:sp>
      <p:sp>
        <p:nvSpPr>
          <p:cNvPr id="4" name="Platshållare för bildnummer 3"/>
          <p:cNvSpPr>
            <a:spLocks noGrp="1"/>
          </p:cNvSpPr>
          <p:nvPr>
            <p:ph type="sldNum" sz="quarter" idx="10"/>
          </p:nvPr>
        </p:nvSpPr>
        <p:spPr/>
        <p:txBody>
          <a:bodyPr/>
          <a:lstStyle/>
          <a:p>
            <a:fld id="{E6ED4380-C1C1-484F-BDA0-397F1E86D497}" type="slidenum">
              <a:rPr lang="sv-SE" smtClean="0"/>
              <a:t>1</a:t>
            </a:fld>
            <a:endParaRPr lang="sv-SE"/>
          </a:p>
        </p:txBody>
      </p:sp>
    </p:spTree>
    <p:extLst>
      <p:ext uri="{BB962C8B-B14F-4D97-AF65-F5344CB8AC3E}">
        <p14:creationId xmlns:p14="http://schemas.microsoft.com/office/powerpoint/2010/main" val="3030670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Svenska modellen (Nämn inga politiska partier med namn!!!!)</a:t>
            </a:r>
          </a:p>
          <a:p>
            <a:r>
              <a:rPr lang="sv-SE" b="0" dirty="0"/>
              <a:t>Här</a:t>
            </a:r>
            <a:r>
              <a:rPr lang="sv-SE" b="0" baseline="0" dirty="0"/>
              <a:t> ska ni beskriva hur den svenska modellen är uppbyggd. </a:t>
            </a:r>
          </a:p>
          <a:p>
            <a:endParaRPr lang="sv-SE" b="0" baseline="0" dirty="0"/>
          </a:p>
          <a:p>
            <a:pPr marL="228600" indent="-228600">
              <a:buAutoNum type="arabicPeriod"/>
            </a:pPr>
            <a:r>
              <a:rPr lang="sv-SE" b="0" baseline="0" dirty="0"/>
              <a:t>Intresset mellan en anställd och en arbetsgivare är oftast pengar, vilken innebär att det är oftast det ett förhandlingsombud eller en klubb förhandlar om med arbetsgivaren. </a:t>
            </a:r>
          </a:p>
          <a:p>
            <a:pPr marL="228600" indent="-228600">
              <a:buAutoNum type="arabicPeriod"/>
            </a:pPr>
            <a:r>
              <a:rPr lang="sv-SE" b="0" baseline="0" dirty="0"/>
              <a:t>Intresset mellan GS-facket och (i detta fallet) TMF som är trä- och möbelarbetsgivarens ”fackförening”, är villkoren och lönerna i kollektivavtalen. </a:t>
            </a:r>
          </a:p>
          <a:p>
            <a:pPr marL="228600" indent="-228600">
              <a:buAutoNum type="arabicPeriod"/>
            </a:pPr>
            <a:r>
              <a:rPr lang="sv-SE" b="0" baseline="0" dirty="0"/>
              <a:t>Intresset mellan LO och Svenskt näringsliv (som är arbetsgivarens LO), är politiskt inflytande i riksdagen. </a:t>
            </a:r>
          </a:p>
          <a:p>
            <a:pPr marL="228600" indent="-228600">
              <a:buAutoNum type="arabicPeriod"/>
            </a:pPr>
            <a:r>
              <a:rPr lang="sv-SE" b="0" baseline="0" dirty="0"/>
              <a:t>Och därför samverkar båda parter med specifika partier för att påverka olika lagar. </a:t>
            </a:r>
          </a:p>
          <a:p>
            <a:pPr marL="0" indent="0">
              <a:buNone/>
            </a:pPr>
            <a:endParaRPr lang="sv-SE" b="0" baseline="0" dirty="0"/>
          </a:p>
          <a:p>
            <a:pPr marL="0" indent="0">
              <a:buNone/>
            </a:pPr>
            <a:r>
              <a:rPr lang="sv-SE" b="0" baseline="0" dirty="0"/>
              <a:t>Sammanfattning: svensk arbetsmarknad består av 2 parter, alltså arbetstagarna och arbetsgivarna, vi har två olika intressen såklart och politiken har mycket lite inflytande i detta </a:t>
            </a:r>
            <a:r>
              <a:rPr lang="sv-SE" b="0" baseline="0" dirty="0" err="1"/>
              <a:t>partsystem</a:t>
            </a:r>
            <a:r>
              <a:rPr lang="sv-SE" b="0" baseline="0" dirty="0"/>
              <a:t>. </a:t>
            </a:r>
          </a:p>
          <a:p>
            <a:pPr marL="228600" indent="-228600">
              <a:buAutoNum type="arabicPeriod"/>
            </a:pPr>
            <a:endParaRPr lang="sv-SE" b="1" baseline="0" dirty="0"/>
          </a:p>
          <a:p>
            <a:pPr marL="228600" indent="-228600">
              <a:buAutoNum type="arabicPeriod"/>
            </a:pPr>
            <a:endParaRPr lang="sv-SE" b="0" dirty="0"/>
          </a:p>
        </p:txBody>
      </p:sp>
      <p:sp>
        <p:nvSpPr>
          <p:cNvPr id="4" name="Platshållare för bildnummer 3"/>
          <p:cNvSpPr>
            <a:spLocks noGrp="1"/>
          </p:cNvSpPr>
          <p:nvPr>
            <p:ph type="sldNum" sz="quarter" idx="5"/>
          </p:nvPr>
        </p:nvSpPr>
        <p:spPr/>
        <p:txBody>
          <a:bodyPr/>
          <a:lstStyle/>
          <a:p>
            <a:fld id="{CD50FB6B-9629-4F73-B790-5A123D9E93CA}" type="slidenum">
              <a:rPr lang="sv-SE" smtClean="0"/>
              <a:t>10</a:t>
            </a:fld>
            <a:endParaRPr lang="sv-SE"/>
          </a:p>
        </p:txBody>
      </p:sp>
    </p:spTree>
    <p:extLst>
      <p:ext uri="{BB962C8B-B14F-4D97-AF65-F5344CB8AC3E}">
        <p14:creationId xmlns:p14="http://schemas.microsoft.com/office/powerpoint/2010/main" val="2697163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mn-lt"/>
                <a:ea typeface="+mn-ea"/>
                <a:cs typeface="+mn-cs"/>
              </a:rPr>
              <a:t>Under 18 år,</a:t>
            </a:r>
            <a:r>
              <a:rPr lang="sv-SE" sz="1200" b="1" i="0" kern="1200" baseline="0" dirty="0">
                <a:solidFill>
                  <a:schemeClr val="tx1"/>
                </a:solidFill>
                <a:effectLst/>
                <a:latin typeface="+mn-lt"/>
                <a:ea typeface="+mn-ea"/>
                <a:cs typeface="+mn-cs"/>
              </a:rPr>
              <a:t> vad gäller?</a:t>
            </a:r>
            <a:endParaRPr lang="sv-SE"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Är du mellan 16–18 år får du jobba med nästan vad som helst. Du får däremot inte arbeta nära farliga kemikalier och maskiner, eller jobba ensam om det finns en rånrisk.</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Arbetstiden får ligga mellan 06.00 och 23.00, men du får arbeta högst 8 timmar på ett dygn och sammanlagt 40 timmar per vecka. Mellan varje arbetsdag har du rätt till minst 12 timmars vila.</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De här reglerna finns till för att se till att du har det bra på jobbet. Det hjälper även arbetsgivaren att veta vilka krav hen kan ställa. Om några av reglerna inte följs kan du alltid kontakta oss, så hjälper vi dig.</a:t>
            </a:r>
          </a:p>
          <a:p>
            <a:endParaRPr lang="sv-SE"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11</a:t>
            </a:fld>
            <a:endParaRPr lang="sv-SE"/>
          </a:p>
        </p:txBody>
      </p:sp>
    </p:spTree>
    <p:extLst>
      <p:ext uri="{BB962C8B-B14F-4D97-AF65-F5344CB8AC3E}">
        <p14:creationId xmlns:p14="http://schemas.microsoft.com/office/powerpoint/2010/main" val="2840698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200" b="1" i="0" kern="1200" dirty="0">
                <a:solidFill>
                  <a:schemeClr val="tx1"/>
                </a:solidFill>
                <a:effectLst/>
                <a:latin typeface="+mn-lt"/>
                <a:ea typeface="+mn-ea"/>
                <a:cs typeface="+mn-cs"/>
              </a:rPr>
              <a:t>Tillsvidareanställning</a:t>
            </a:r>
            <a:r>
              <a:rPr lang="sv-SE" sz="1200" b="0" i="0" kern="1200" dirty="0">
                <a:solidFill>
                  <a:schemeClr val="tx1"/>
                </a:solidFill>
                <a:effectLst/>
                <a:latin typeface="+mn-lt"/>
                <a:ea typeface="+mn-ea"/>
                <a:cs typeface="+mn-cs"/>
              </a:rPr>
              <a:t> är en anställning som, som namnet antyder, gäller tills vidare. En tillsvidareanställning kallas även en fast anställning. Den här typen av anställning gäller om inget annat avtalats.</a:t>
            </a: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1" i="0" kern="1200" dirty="0">
                <a:solidFill>
                  <a:schemeClr val="tx1"/>
                </a:solidFill>
                <a:effectLst/>
                <a:latin typeface="+mn-lt"/>
                <a:ea typeface="+mn-ea"/>
                <a:cs typeface="+mn-cs"/>
              </a:rPr>
              <a:t>Provanställning</a:t>
            </a:r>
            <a:r>
              <a:rPr lang="sv-SE" sz="1200" b="0" i="0" kern="1200" dirty="0">
                <a:solidFill>
                  <a:schemeClr val="tx1"/>
                </a:solidFill>
                <a:effectLst/>
                <a:latin typeface="+mn-lt"/>
                <a:ea typeface="+mn-ea"/>
                <a:cs typeface="+mn-cs"/>
              </a:rPr>
              <a:t> är en form av testanställning innan tjänsten övergår i en tillsvidareanställning. Målet med en provanställning är alltså att arbetsgivaren ska erbjuda en tillsvidareanställning när provperioden är slut.</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En provanställning får längst vara i sex månader, men anställningen kan avslutas när som helt under perioden av arbetsgivaren eller arbetstagaren. Om anställningen avslutas i förtid, eller tjänsten inte kommer övergå i en tillsvidareanställning, måste detta meddelas minst två veckor innan tjänsten upphör. Om det finns ett kollektivavtal kan dock reglerna se annorlunda ut.</a:t>
            </a: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1" i="0" kern="1200" dirty="0">
                <a:solidFill>
                  <a:schemeClr val="tx1"/>
                </a:solidFill>
                <a:effectLst/>
                <a:latin typeface="+mn-lt"/>
                <a:ea typeface="+mn-ea"/>
                <a:cs typeface="+mn-cs"/>
              </a:rPr>
              <a:t>Visstidsanställning</a:t>
            </a:r>
            <a:r>
              <a:rPr lang="sv-SE" sz="1200" b="0" i="0" kern="1200" dirty="0">
                <a:solidFill>
                  <a:schemeClr val="tx1"/>
                </a:solidFill>
                <a:effectLst/>
                <a:latin typeface="+mn-lt"/>
                <a:ea typeface="+mn-ea"/>
                <a:cs typeface="+mn-cs"/>
              </a:rPr>
              <a:t> gäller under en viss förutbestämd period. Det betyder att man vet när anställningen kommer att avslutas när man skriver på sitt anställningsavtal.</a:t>
            </a: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1" i="0" kern="1200" dirty="0">
                <a:solidFill>
                  <a:schemeClr val="tx1"/>
                </a:solidFill>
                <a:effectLst/>
                <a:latin typeface="+mn-lt"/>
                <a:ea typeface="+mn-ea"/>
                <a:cs typeface="+mn-cs"/>
              </a:rPr>
              <a:t>Vikarie</a:t>
            </a:r>
            <a:r>
              <a:rPr lang="sv-SE" sz="1200" b="0" i="0" kern="1200" dirty="0">
                <a:solidFill>
                  <a:schemeClr val="tx1"/>
                </a:solidFill>
                <a:effectLst/>
                <a:latin typeface="+mn-lt"/>
                <a:ea typeface="+mn-ea"/>
                <a:cs typeface="+mn-cs"/>
              </a:rPr>
              <a:t> anställs om ordinarie personal av någon anledning inte kan vara på jobbet. En vikare kallas bland annat in vid sjukdom, semester, föräldraledighet och tjänstledighet.</a:t>
            </a: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1" i="0" kern="1200" dirty="0">
                <a:solidFill>
                  <a:schemeClr val="tx1"/>
                </a:solidFill>
                <a:effectLst/>
                <a:latin typeface="+mn-lt"/>
                <a:ea typeface="+mn-ea"/>
                <a:cs typeface="+mn-cs"/>
              </a:rPr>
              <a:t>Säsongsarbete</a:t>
            </a:r>
            <a:r>
              <a:rPr lang="sv-SE" sz="1200" b="0" i="0" kern="1200" dirty="0">
                <a:solidFill>
                  <a:schemeClr val="tx1"/>
                </a:solidFill>
                <a:effectLst/>
                <a:latin typeface="+mn-lt"/>
                <a:ea typeface="+mn-ea"/>
                <a:cs typeface="+mn-cs"/>
              </a:rPr>
              <a:t> är en anställning som endast är aktuell under en viss säsong eftersom arbetssysslorna endast finns under den givna säsongen. Det kan till exempel handla om trädgårdsarbete, snöskottning, bärplockning, skördearbete, skogsbruk eller arbete inom turism.</a:t>
            </a: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sz="1200" b="0" i="0" kern="1200" dirty="0">
              <a:solidFill>
                <a:schemeClr val="tx1"/>
              </a:solidFill>
              <a:effectLst/>
              <a:latin typeface="+mn-lt"/>
              <a:ea typeface="+mn-ea"/>
              <a:cs typeface="+mn-cs"/>
            </a:endParaRPr>
          </a:p>
          <a:p>
            <a:pPr marL="0" indent="0">
              <a:buFont typeface="Arial" panose="020B0604020202020204" pitchFamily="34" charset="0"/>
              <a:buNone/>
            </a:pPr>
            <a:r>
              <a:rPr lang="sv-SE" sz="1200" b="1" i="0" kern="1200" dirty="0">
                <a:solidFill>
                  <a:schemeClr val="tx1"/>
                </a:solidFill>
                <a:effectLst/>
                <a:latin typeface="+mn-lt"/>
                <a:ea typeface="+mn-ea"/>
                <a:cs typeface="+mn-cs"/>
              </a:rPr>
              <a:t>OBS!! Fråga klassen om vad den lagstadgade</a:t>
            </a:r>
            <a:r>
              <a:rPr lang="sv-SE" sz="1200" b="1" i="0" kern="1200" baseline="0" dirty="0">
                <a:solidFill>
                  <a:schemeClr val="tx1"/>
                </a:solidFill>
                <a:effectLst/>
                <a:latin typeface="+mn-lt"/>
                <a:ea typeface="+mn-ea"/>
                <a:cs typeface="+mn-cs"/>
              </a:rPr>
              <a:t> lägsta lönen är i Sverige innan du går över till nästa bild. Det är alltså 0kr för att lönen står endast med i kollektivavtalet. </a:t>
            </a:r>
            <a:endParaRPr lang="sv-SE" sz="1200" b="1" i="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10"/>
          </p:nvPr>
        </p:nvSpPr>
        <p:spPr/>
        <p:txBody>
          <a:bodyPr/>
          <a:lstStyle/>
          <a:p>
            <a:fld id="{CD50FB6B-9629-4F73-B790-5A123D9E93CA}" type="slidenum">
              <a:rPr lang="sv-SE" smtClean="0"/>
              <a:t>12</a:t>
            </a:fld>
            <a:endParaRPr lang="sv-SE"/>
          </a:p>
        </p:txBody>
      </p:sp>
    </p:spTree>
    <p:extLst>
      <p:ext uri="{BB962C8B-B14F-4D97-AF65-F5344CB8AC3E}">
        <p14:creationId xmlns:p14="http://schemas.microsoft.com/office/powerpoint/2010/main" val="437580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D50FB6B-9629-4F73-B790-5A123D9E93CA}" type="slidenum">
              <a:rPr lang="sv-SE" smtClean="0"/>
              <a:t>13</a:t>
            </a:fld>
            <a:endParaRPr lang="sv-SE"/>
          </a:p>
        </p:txBody>
      </p:sp>
    </p:spTree>
    <p:extLst>
      <p:ext uri="{BB962C8B-B14F-4D97-AF65-F5344CB8AC3E}">
        <p14:creationId xmlns:p14="http://schemas.microsoft.com/office/powerpoint/2010/main" val="1290304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a:t>Vikten med anställningsbevis. </a:t>
            </a:r>
            <a:endParaRPr lang="sv-SE" b="0" baseline="0" dirty="0"/>
          </a:p>
          <a:p>
            <a:r>
              <a:rPr lang="sv-SE" b="0" baseline="0" dirty="0"/>
              <a:t>Utan ett anställningsbevis finns det inget som kan bevisa att du antingen har ett jobb eller att du har jobbat. Om du jobbar på en arbetsplats utan kollektivavtal så är anställningsbevis ditt enda skydd. </a:t>
            </a:r>
            <a:endParaRPr lang="sv-SE" b="1" baseline="0" dirty="0"/>
          </a:p>
          <a:p>
            <a:endParaRPr lang="sv-SE" b="1" baseline="0" dirty="0"/>
          </a:p>
          <a:p>
            <a:r>
              <a:rPr lang="sv-SE" b="1" baseline="0" dirty="0"/>
              <a:t>Gå igenom bild för bild om vad som ska stå i ett anställningsbevis. </a:t>
            </a:r>
          </a:p>
          <a:p>
            <a:r>
              <a:rPr lang="sv-SE" b="0" baseline="0" dirty="0"/>
              <a:t>Skriv gärna ut ett anställningsbevis som deltagarna kan följa under redovisningen.</a:t>
            </a:r>
          </a:p>
        </p:txBody>
      </p:sp>
      <p:sp>
        <p:nvSpPr>
          <p:cNvPr id="4" name="Platshållare för bildnummer 3"/>
          <p:cNvSpPr>
            <a:spLocks noGrp="1"/>
          </p:cNvSpPr>
          <p:nvPr>
            <p:ph type="sldNum" sz="quarter" idx="10"/>
          </p:nvPr>
        </p:nvSpPr>
        <p:spPr/>
        <p:txBody>
          <a:bodyPr/>
          <a:lstStyle/>
          <a:p>
            <a:fld id="{9A3B041A-A12A-41E4-BD58-C69719F68FBD}" type="slidenum">
              <a:rPr lang="sv-SE" smtClean="0"/>
              <a:t>14</a:t>
            </a:fld>
            <a:endParaRPr lang="sv-SE"/>
          </a:p>
        </p:txBody>
      </p:sp>
    </p:spTree>
    <p:extLst>
      <p:ext uri="{BB962C8B-B14F-4D97-AF65-F5344CB8AC3E}">
        <p14:creationId xmlns:p14="http://schemas.microsoft.com/office/powerpoint/2010/main" val="2133487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baseline="0" dirty="0"/>
              <a:t>Ditt namn </a:t>
            </a:r>
          </a:p>
          <a:p>
            <a:pPr marL="228600" indent="-228600">
              <a:buAutoNum type="arabicPeriod"/>
            </a:pPr>
            <a:r>
              <a:rPr lang="sv-SE" baseline="0" dirty="0"/>
              <a:t>Ditt personnummer</a:t>
            </a:r>
          </a:p>
          <a:p>
            <a:pPr marL="228600" indent="-228600">
              <a:buAutoNum type="arabicPeriod"/>
            </a:pPr>
            <a:r>
              <a:rPr lang="sv-SE" baseline="0" dirty="0"/>
              <a:t>Din adress och postadress</a:t>
            </a:r>
          </a:p>
          <a:p>
            <a:pPr marL="228600" indent="-228600">
              <a:buAutoNum type="arabicPeriod"/>
            </a:pPr>
            <a:r>
              <a:rPr lang="sv-SE" baseline="0" dirty="0"/>
              <a:t>Telefonnummer</a:t>
            </a:r>
          </a:p>
          <a:p>
            <a:pPr marL="0" indent="0">
              <a:buNone/>
            </a:pPr>
            <a:endParaRPr lang="sv-SE" baseline="0"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15</a:t>
            </a:fld>
            <a:endParaRPr lang="sv-SE"/>
          </a:p>
        </p:txBody>
      </p:sp>
    </p:spTree>
    <p:extLst>
      <p:ext uri="{BB962C8B-B14F-4D97-AF65-F5344CB8AC3E}">
        <p14:creationId xmlns:p14="http://schemas.microsoft.com/office/powerpoint/2010/main" val="2163387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baseline="0" dirty="0"/>
              <a:t>Företagets namn </a:t>
            </a:r>
          </a:p>
          <a:p>
            <a:pPr marL="228600" indent="-228600">
              <a:buAutoNum type="arabicPeriod"/>
            </a:pPr>
            <a:r>
              <a:rPr lang="sv-SE" baseline="0" dirty="0"/>
              <a:t>Företagets organisationsnummer </a:t>
            </a:r>
          </a:p>
          <a:p>
            <a:pPr marL="228600" indent="-228600">
              <a:buAutoNum type="arabicPeriod"/>
            </a:pPr>
            <a:r>
              <a:rPr lang="sv-SE" baseline="0" dirty="0"/>
              <a:t>Företagets telefonnummer </a:t>
            </a:r>
          </a:p>
          <a:p>
            <a:pPr marL="228600" indent="-228600">
              <a:buAutoNum type="arabicPeriod"/>
            </a:pPr>
            <a:r>
              <a:rPr lang="sv-SE" baseline="0" dirty="0"/>
              <a:t>Företagets adress och postadress</a:t>
            </a:r>
          </a:p>
          <a:p>
            <a:pPr marL="228600" indent="-228600">
              <a:buAutoNum type="arabicPeriod"/>
            </a:pPr>
            <a:r>
              <a:rPr lang="sv-SE" baseline="0" dirty="0"/>
              <a:t>Din arbetsgivares namn </a:t>
            </a:r>
          </a:p>
        </p:txBody>
      </p:sp>
      <p:sp>
        <p:nvSpPr>
          <p:cNvPr id="4" name="Platshållare för bildnummer 3"/>
          <p:cNvSpPr>
            <a:spLocks noGrp="1"/>
          </p:cNvSpPr>
          <p:nvPr>
            <p:ph type="sldNum" sz="quarter" idx="10"/>
          </p:nvPr>
        </p:nvSpPr>
        <p:spPr/>
        <p:txBody>
          <a:bodyPr/>
          <a:lstStyle/>
          <a:p>
            <a:fld id="{9A3B041A-A12A-41E4-BD58-C69719F68FBD}" type="slidenum">
              <a:rPr lang="sv-SE" smtClean="0"/>
              <a:t>16</a:t>
            </a:fld>
            <a:endParaRPr lang="sv-SE"/>
          </a:p>
        </p:txBody>
      </p:sp>
    </p:spTree>
    <p:extLst>
      <p:ext uri="{BB962C8B-B14F-4D97-AF65-F5344CB8AC3E}">
        <p14:creationId xmlns:p14="http://schemas.microsoft.com/office/powerpoint/2010/main" val="556377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Font typeface="+mj-lt"/>
              <a:buAutoNum type="arabicPeriod"/>
            </a:pPr>
            <a:r>
              <a:rPr lang="sv-SE" baseline="0" dirty="0"/>
              <a:t>Vilken dag du börjar jobba.</a:t>
            </a:r>
          </a:p>
          <a:p>
            <a:pPr marL="228600" indent="-228600">
              <a:buFont typeface="+mj-lt"/>
              <a:buAutoNum type="arabicPeriod"/>
            </a:pPr>
            <a:r>
              <a:rPr lang="sv-SE" baseline="0" dirty="0"/>
              <a:t>Vilken befattning din tjänst har </a:t>
            </a:r>
            <a:r>
              <a:rPr lang="sv-SE" baseline="0" dirty="0" err="1"/>
              <a:t>t.ex</a:t>
            </a:r>
            <a:r>
              <a:rPr lang="sv-SE" baseline="0" dirty="0"/>
              <a:t> operatör</a:t>
            </a:r>
          </a:p>
          <a:p>
            <a:pPr marL="228600" indent="-228600">
              <a:buFont typeface="+mj-lt"/>
              <a:buAutoNum type="arabicPeriod"/>
            </a:pPr>
            <a:r>
              <a:rPr lang="sv-SE" baseline="0" dirty="0"/>
              <a:t>Vad du ska jobba med. </a:t>
            </a:r>
          </a:p>
          <a:p>
            <a:pPr marL="228600" indent="-228600">
              <a:buFont typeface="+mj-lt"/>
              <a:buAutoNum type="arabicPeriod"/>
            </a:pPr>
            <a:r>
              <a:rPr lang="sv-SE" baseline="0" dirty="0"/>
              <a:t>Vilken anställningsform du har.</a:t>
            </a:r>
          </a:p>
          <a:p>
            <a:pPr marL="228600" indent="-228600">
              <a:buFont typeface="+mj-lt"/>
              <a:buAutoNum type="arabicPeriod"/>
            </a:pPr>
            <a:r>
              <a:rPr lang="sv-SE" baseline="0" dirty="0"/>
              <a:t>Sista anställningsdag (om du inte är tillsvidare anställd).</a:t>
            </a:r>
          </a:p>
          <a:p>
            <a:pPr marL="228600" indent="-228600">
              <a:buFont typeface="+mj-lt"/>
              <a:buAutoNum type="arabicPeriod"/>
            </a:pPr>
            <a:endParaRPr lang="sv-SE" baseline="0" dirty="0"/>
          </a:p>
          <a:p>
            <a:pPr marL="228600" indent="-228600">
              <a:buFont typeface="+mj-lt"/>
              <a:buAutoNum type="arabicPeriod"/>
            </a:pPr>
            <a:endParaRPr lang="sv-SE" baseline="0"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17</a:t>
            </a:fld>
            <a:endParaRPr lang="sv-SE"/>
          </a:p>
        </p:txBody>
      </p:sp>
    </p:spTree>
    <p:extLst>
      <p:ext uri="{BB962C8B-B14F-4D97-AF65-F5344CB8AC3E}">
        <p14:creationId xmlns:p14="http://schemas.microsoft.com/office/powerpoint/2010/main" val="2927040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baseline="0" dirty="0"/>
              <a:t>Hur mycket du ska jobba, hur många timmar eller dagar i veckan.</a:t>
            </a:r>
          </a:p>
          <a:p>
            <a:pPr marL="228600" indent="-228600">
              <a:buAutoNum type="arabicPeriod"/>
            </a:pPr>
            <a:r>
              <a:rPr lang="sv-SE" baseline="0" dirty="0"/>
              <a:t>Om du har någon tidigare branschvana. </a:t>
            </a:r>
          </a:p>
          <a:p>
            <a:pPr marL="228600" indent="-228600">
              <a:buAutoNum type="arabicPeriod"/>
            </a:pPr>
            <a:r>
              <a:rPr lang="sv-SE" baseline="0" dirty="0"/>
              <a:t>Hur mycket du ska tjäna i lön och om det är månadslön, veckolön eller timlön. </a:t>
            </a:r>
          </a:p>
          <a:p>
            <a:pPr marL="228600" indent="-228600">
              <a:buAutoNum type="arabicPeriod"/>
            </a:pPr>
            <a:r>
              <a:rPr lang="sv-SE" baseline="0" dirty="0"/>
              <a:t>Vilken dag lönen betalas ut varje månad. </a:t>
            </a:r>
          </a:p>
          <a:p>
            <a:pPr marL="228600" indent="-228600">
              <a:buAutoNum type="arabicPeriod"/>
            </a:pPr>
            <a:r>
              <a:rPr lang="sv-SE" baseline="0" dirty="0"/>
              <a:t>Om du har rätt till andra förmåner förutom lön. </a:t>
            </a:r>
          </a:p>
          <a:p>
            <a:pPr marL="228600" indent="-228600">
              <a:buAutoNum type="arabicPeriod"/>
            </a:pPr>
            <a:r>
              <a:rPr lang="sv-SE" baseline="0" dirty="0"/>
              <a:t>Hur många semesterdagar du har varje år. </a:t>
            </a:r>
          </a:p>
        </p:txBody>
      </p:sp>
      <p:sp>
        <p:nvSpPr>
          <p:cNvPr id="4" name="Platshållare för bildnummer 3"/>
          <p:cNvSpPr>
            <a:spLocks noGrp="1"/>
          </p:cNvSpPr>
          <p:nvPr>
            <p:ph type="sldNum" sz="quarter" idx="10"/>
          </p:nvPr>
        </p:nvSpPr>
        <p:spPr/>
        <p:txBody>
          <a:bodyPr/>
          <a:lstStyle/>
          <a:p>
            <a:fld id="{9A3B041A-A12A-41E4-BD58-C69719F68FBD}" type="slidenum">
              <a:rPr lang="sv-SE" smtClean="0"/>
              <a:t>18</a:t>
            </a:fld>
            <a:endParaRPr lang="sv-SE"/>
          </a:p>
        </p:txBody>
      </p:sp>
    </p:spTree>
    <p:extLst>
      <p:ext uri="{BB962C8B-B14F-4D97-AF65-F5344CB8AC3E}">
        <p14:creationId xmlns:p14="http://schemas.microsoft.com/office/powerpoint/2010/main" val="3756500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t>1. Om arbetsgivaren har kollektivavtal ska det stå vilket avtal denne har tecknat och med vilken fackförbund. </a:t>
            </a:r>
          </a:p>
        </p:txBody>
      </p:sp>
      <p:sp>
        <p:nvSpPr>
          <p:cNvPr id="4" name="Platshållare för bildnummer 3"/>
          <p:cNvSpPr>
            <a:spLocks noGrp="1"/>
          </p:cNvSpPr>
          <p:nvPr>
            <p:ph type="sldNum" sz="quarter" idx="10"/>
          </p:nvPr>
        </p:nvSpPr>
        <p:spPr/>
        <p:txBody>
          <a:bodyPr/>
          <a:lstStyle/>
          <a:p>
            <a:fld id="{9A3B041A-A12A-41E4-BD58-C69719F68FBD}" type="slidenum">
              <a:rPr lang="sv-SE" smtClean="0"/>
              <a:t>19</a:t>
            </a:fld>
            <a:endParaRPr lang="sv-SE"/>
          </a:p>
        </p:txBody>
      </p:sp>
    </p:spTree>
    <p:extLst>
      <p:ext uri="{BB962C8B-B14F-4D97-AF65-F5344CB8AC3E}">
        <p14:creationId xmlns:p14="http://schemas.microsoft.com/office/powerpoint/2010/main" val="12286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dirty="0"/>
              <a:t>Presentera</a:t>
            </a:r>
            <a:r>
              <a:rPr lang="sv-SE" baseline="0" dirty="0"/>
              <a:t> er och vad ni jobbar samt vilka uppdrag ni har. Försök benämna med stolthet att ni är helt vanliga arbetare som gör detta frivilligt. </a:t>
            </a:r>
          </a:p>
          <a:p>
            <a:pPr marL="228600" indent="-228600">
              <a:buAutoNum type="arabicPeriod"/>
            </a:pPr>
            <a:endParaRPr lang="sv-SE" baseline="0" dirty="0"/>
          </a:p>
          <a:p>
            <a:pPr marL="0" indent="0">
              <a:buNone/>
            </a:pPr>
            <a:r>
              <a:rPr lang="sv-SE" b="1" baseline="0" dirty="0"/>
              <a:t>OBS! Glöm inte lägga in en bild på er, vill ni inte ha en bild går det bra att använda en GS logotyp. </a:t>
            </a:r>
            <a:endParaRPr lang="sv-SE" b="1"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2</a:t>
            </a:fld>
            <a:endParaRPr lang="sv-SE"/>
          </a:p>
        </p:txBody>
      </p:sp>
    </p:spTree>
    <p:extLst>
      <p:ext uri="{BB962C8B-B14F-4D97-AF65-F5344CB8AC3E}">
        <p14:creationId xmlns:p14="http://schemas.microsoft.com/office/powerpoint/2010/main" val="2280799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t>1. Din och arbetsgivarens underskrifter. </a:t>
            </a:r>
          </a:p>
        </p:txBody>
      </p:sp>
      <p:sp>
        <p:nvSpPr>
          <p:cNvPr id="4" name="Platshållare för bildnummer 3"/>
          <p:cNvSpPr>
            <a:spLocks noGrp="1"/>
          </p:cNvSpPr>
          <p:nvPr>
            <p:ph type="sldNum" sz="quarter" idx="10"/>
          </p:nvPr>
        </p:nvSpPr>
        <p:spPr/>
        <p:txBody>
          <a:bodyPr/>
          <a:lstStyle/>
          <a:p>
            <a:fld id="{9A3B041A-A12A-41E4-BD58-C69719F68FBD}" type="slidenum">
              <a:rPr lang="sv-SE" smtClean="0"/>
              <a:t>20</a:t>
            </a:fld>
            <a:endParaRPr lang="sv-SE"/>
          </a:p>
        </p:txBody>
      </p:sp>
    </p:spTree>
    <p:extLst>
      <p:ext uri="{BB962C8B-B14F-4D97-AF65-F5344CB8AC3E}">
        <p14:creationId xmlns:p14="http://schemas.microsoft.com/office/powerpoint/2010/main" val="753418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Visa</a:t>
            </a:r>
            <a:r>
              <a:rPr lang="sv-SE" b="1" baseline="0" dirty="0"/>
              <a:t> film som ska knyta ihop säcken. </a:t>
            </a:r>
            <a:endParaRPr lang="sv-SE" b="1" dirty="0"/>
          </a:p>
        </p:txBody>
      </p:sp>
      <p:sp>
        <p:nvSpPr>
          <p:cNvPr id="4" name="Platshållare för bildnummer 3"/>
          <p:cNvSpPr>
            <a:spLocks noGrp="1"/>
          </p:cNvSpPr>
          <p:nvPr>
            <p:ph type="sldNum" sz="quarter" idx="10"/>
          </p:nvPr>
        </p:nvSpPr>
        <p:spPr/>
        <p:txBody>
          <a:bodyPr/>
          <a:lstStyle/>
          <a:p>
            <a:fld id="{CD50FB6B-9629-4F73-B790-5A123D9E93CA}" type="slidenum">
              <a:rPr lang="sv-SE" smtClean="0"/>
              <a:t>21</a:t>
            </a:fld>
            <a:endParaRPr lang="sv-SE"/>
          </a:p>
        </p:txBody>
      </p:sp>
    </p:spTree>
    <p:extLst>
      <p:ext uri="{BB962C8B-B14F-4D97-AF65-F5344CB8AC3E}">
        <p14:creationId xmlns:p14="http://schemas.microsoft.com/office/powerpoint/2010/main" val="877941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Du som går en gymnasieutbildning inom någon av GS branscher är välkommen att söka elevmedlemskap. Det är ett klokt val som ger dig en bättre start när du börjar arbeta. </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Vad innehåller elevmedlemskapet?</a:t>
            </a:r>
          </a:p>
          <a:p>
            <a:r>
              <a:rPr lang="sv-SE" sz="1200" b="0" i="0" kern="1200" dirty="0">
                <a:solidFill>
                  <a:schemeClr val="tx1"/>
                </a:solidFill>
                <a:effectLst/>
                <a:latin typeface="+mn-lt"/>
                <a:ea typeface="+mn-ea"/>
                <a:cs typeface="+mn-cs"/>
              </a:rPr>
              <a:t>Som elevmedlem behöver du inte betala någon fackavgift men du har ändå tillgång till många av de förmåner som yrkesverksamma medlemmar har:</a:t>
            </a:r>
          </a:p>
          <a:p>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Du får ett försäkringspaket bestående av bland annat en hemförsäkring</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och en försäkring för olycksfall på fritiden.</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Du har rätt att delta i din avdelnings olika aktiviteter.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Du får förbundets medlemstidning Dagens Arbete.</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Du har tillgång till GS medlemsportal.</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Du får vårt medlemskort som ger dig en rad olika rabatter.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Givetvis står också GS ombudsmän till ditt förfogande om du har frågor som rör bland annat löner, arbetsmiljö och utbildning.</a:t>
            </a:r>
          </a:p>
          <a:p>
            <a:endParaRPr lang="sv-SE"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22</a:t>
            </a:fld>
            <a:endParaRPr lang="sv-SE"/>
          </a:p>
        </p:txBody>
      </p:sp>
    </p:spTree>
    <p:extLst>
      <p:ext uri="{BB962C8B-B14F-4D97-AF65-F5344CB8AC3E}">
        <p14:creationId xmlns:p14="http://schemas.microsoft.com/office/powerpoint/2010/main" val="2408253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Stanna kvar, rekrytera och svara på eventuella frågor.</a:t>
            </a:r>
          </a:p>
        </p:txBody>
      </p:sp>
      <p:sp>
        <p:nvSpPr>
          <p:cNvPr id="4" name="Platshållare för bildnummer 3"/>
          <p:cNvSpPr>
            <a:spLocks noGrp="1"/>
          </p:cNvSpPr>
          <p:nvPr>
            <p:ph type="sldNum" sz="quarter" idx="10"/>
          </p:nvPr>
        </p:nvSpPr>
        <p:spPr/>
        <p:txBody>
          <a:bodyPr/>
          <a:lstStyle/>
          <a:p>
            <a:fld id="{9A3B041A-A12A-41E4-BD58-C69719F68FBD}" type="slidenum">
              <a:rPr lang="sv-SE" smtClean="0"/>
              <a:t>23</a:t>
            </a:fld>
            <a:endParaRPr lang="sv-SE"/>
          </a:p>
        </p:txBody>
      </p:sp>
    </p:spTree>
    <p:extLst>
      <p:ext uri="{BB962C8B-B14F-4D97-AF65-F5344CB8AC3E}">
        <p14:creationId xmlns:p14="http://schemas.microsoft.com/office/powerpoint/2010/main" val="322443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dirty="0"/>
              <a:t>Berätta</a:t>
            </a:r>
            <a:r>
              <a:rPr lang="sv-SE" baseline="0" dirty="0"/>
              <a:t> vilka branscher som går under GS-facket och vad branscherna gör/tillverkar. </a:t>
            </a:r>
          </a:p>
          <a:p>
            <a:pPr marL="228600" indent="-228600">
              <a:buAutoNum type="arabicPeriod"/>
            </a:pPr>
            <a:r>
              <a:rPr lang="sv-SE" baseline="0" dirty="0"/>
              <a:t>Berätta vilken bransch du själv jobbar i?</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baseline="0" dirty="0"/>
              <a:t>Berätta att det finns möjlighet att bli elevmedlem gratis i vårt förbund, men att du kommer återkomma till det senare i presentationen. </a:t>
            </a:r>
            <a:endParaRPr lang="sv-SE" dirty="0"/>
          </a:p>
          <a:p>
            <a:pPr marL="228600" indent="-228600">
              <a:buAutoNum type="arabicPeriod"/>
            </a:pPr>
            <a:endParaRPr lang="sv-SE" baseline="0"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3</a:t>
            </a:fld>
            <a:endParaRPr lang="sv-SE"/>
          </a:p>
        </p:txBody>
      </p:sp>
    </p:spTree>
    <p:extLst>
      <p:ext uri="{BB962C8B-B14F-4D97-AF65-F5344CB8AC3E}">
        <p14:creationId xmlns:p14="http://schemas.microsoft.com/office/powerpoint/2010/main" val="230297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1. Gå</a:t>
            </a:r>
            <a:r>
              <a:rPr lang="sv-SE" baseline="0" dirty="0"/>
              <a:t> igenom kartan och benämn att GS finns tillgängligt överallt i Sverige. </a:t>
            </a:r>
          </a:p>
          <a:p>
            <a:r>
              <a:rPr lang="sv-SE" baseline="0" dirty="0"/>
              <a:t>2. Och vilken avdelning vi är i nu.</a:t>
            </a:r>
            <a:endParaRPr lang="sv-SE"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4</a:t>
            </a:fld>
            <a:endParaRPr lang="sv-SE"/>
          </a:p>
        </p:txBody>
      </p:sp>
    </p:spTree>
    <p:extLst>
      <p:ext uri="{BB962C8B-B14F-4D97-AF65-F5344CB8AC3E}">
        <p14:creationId xmlns:p14="http://schemas.microsoft.com/office/powerpoint/2010/main" val="3766109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Benämn vad vi i GS jobbar för.</a:t>
            </a:r>
          </a:p>
        </p:txBody>
      </p:sp>
      <p:sp>
        <p:nvSpPr>
          <p:cNvPr id="4" name="Platshållare för bildnummer 3"/>
          <p:cNvSpPr>
            <a:spLocks noGrp="1"/>
          </p:cNvSpPr>
          <p:nvPr>
            <p:ph type="sldNum" sz="quarter" idx="10"/>
          </p:nvPr>
        </p:nvSpPr>
        <p:spPr/>
        <p:txBody>
          <a:bodyPr/>
          <a:lstStyle/>
          <a:p>
            <a:fld id="{9A3B041A-A12A-41E4-BD58-C69719F68FBD}" type="slidenum">
              <a:rPr lang="sv-SE" smtClean="0"/>
              <a:t>5</a:t>
            </a:fld>
            <a:endParaRPr lang="sv-SE"/>
          </a:p>
        </p:txBody>
      </p:sp>
    </p:spTree>
    <p:extLst>
      <p:ext uri="{BB962C8B-B14F-4D97-AF65-F5344CB8AC3E}">
        <p14:creationId xmlns:p14="http://schemas.microsoft.com/office/powerpoint/2010/main" val="248366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dirty="0"/>
              <a:t>Fråga klassen om de vet om</a:t>
            </a:r>
            <a:r>
              <a:rPr lang="sv-SE" baseline="0" dirty="0"/>
              <a:t> några fackförbund utöver GS-facket, </a:t>
            </a:r>
            <a:r>
              <a:rPr lang="sv-SE" b="1" baseline="0" dirty="0"/>
              <a:t>låt dom gissa. </a:t>
            </a:r>
          </a:p>
          <a:p>
            <a:pPr marL="228600" indent="-228600">
              <a:buAutoNum type="arabicPeriod"/>
            </a:pPr>
            <a:r>
              <a:rPr lang="sv-SE" baseline="0" dirty="0"/>
              <a:t>Presentera fackförbunden stegvis och vilka dom organiserar. </a:t>
            </a:r>
          </a:p>
          <a:p>
            <a:pPr marL="228600" indent="-228600">
              <a:buAutoNum type="arabicPeriod"/>
            </a:pPr>
            <a:r>
              <a:rPr lang="sv-SE" baseline="0" dirty="0"/>
              <a:t>Berätta att LO är som ett paraply över de 14 förbunden och att TCO är paraplyet för tjänstemän och SACO är paraplyet över exempelvis akademiker. </a:t>
            </a:r>
            <a:endParaRPr lang="sv-SE" dirty="0"/>
          </a:p>
        </p:txBody>
      </p:sp>
      <p:sp>
        <p:nvSpPr>
          <p:cNvPr id="4" name="Platshållare för bildnummer 3"/>
          <p:cNvSpPr>
            <a:spLocks noGrp="1"/>
          </p:cNvSpPr>
          <p:nvPr>
            <p:ph type="sldNum" sz="quarter" idx="10"/>
          </p:nvPr>
        </p:nvSpPr>
        <p:spPr/>
        <p:txBody>
          <a:bodyPr/>
          <a:lstStyle/>
          <a:p>
            <a:fld id="{CD50FB6B-9629-4F73-B790-5A123D9E93CA}" type="slidenum">
              <a:rPr lang="sv-SE" smtClean="0"/>
              <a:t>6</a:t>
            </a:fld>
            <a:endParaRPr lang="sv-SE"/>
          </a:p>
        </p:txBody>
      </p:sp>
    </p:spTree>
    <p:extLst>
      <p:ext uri="{BB962C8B-B14F-4D97-AF65-F5344CB8AC3E}">
        <p14:creationId xmlns:p14="http://schemas.microsoft.com/office/powerpoint/2010/main" val="4015160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0"/>
              </a:spcBef>
            </a:pPr>
            <a:r>
              <a:rPr lang="sv-SE" dirty="0"/>
              <a:t>Ta upp frågan om vem som egentligen har makt över att bestämma lön. </a:t>
            </a:r>
          </a:p>
          <a:p>
            <a:pPr>
              <a:spcBef>
                <a:spcPts val="0"/>
              </a:spcBef>
            </a:pPr>
            <a:endParaRPr lang="sv-SE" dirty="0"/>
          </a:p>
          <a:p>
            <a:pPr>
              <a:spcBef>
                <a:spcPts val="0"/>
              </a:spcBef>
            </a:pPr>
            <a:r>
              <a:rPr lang="sv-SE" dirty="0"/>
              <a:t>Kör ett kort </a:t>
            </a:r>
            <a:r>
              <a:rPr lang="sv-SE" b="1" dirty="0"/>
              <a:t>rollspel</a:t>
            </a:r>
            <a:r>
              <a:rPr lang="sv-SE" dirty="0"/>
              <a:t> där du som skolinformatör går in i rollen som arbetsgivare och pressar elevernas löner när de har rollen som arbetstagare som söker jobb. </a:t>
            </a:r>
          </a:p>
          <a:p>
            <a:pPr>
              <a:spcBef>
                <a:spcPts val="0"/>
              </a:spcBef>
            </a:pPr>
            <a:r>
              <a:rPr lang="sv-SE" dirty="0"/>
              <a:t>Du är arbetsgivare och äger exempelvis en butik/salong. Du behöver personal. </a:t>
            </a:r>
          </a:p>
          <a:p>
            <a:pPr>
              <a:spcBef>
                <a:spcPts val="0"/>
              </a:spcBef>
            </a:pPr>
            <a:r>
              <a:rPr lang="sv-SE" dirty="0"/>
              <a:t>Eleverna söker jobb hos dig och har fått komma på intervju. </a:t>
            </a:r>
          </a:p>
          <a:p>
            <a:pPr>
              <a:spcBef>
                <a:spcPts val="0"/>
              </a:spcBef>
            </a:pPr>
            <a:r>
              <a:rPr lang="sv-SE" dirty="0"/>
              <a:t>Gå fram till en person och fråga hur mycket den begär i lön. Säg att det måste vara ett rimligt krav. </a:t>
            </a:r>
          </a:p>
          <a:p>
            <a:pPr>
              <a:spcBef>
                <a:spcPts val="0"/>
              </a:spcBef>
            </a:pPr>
            <a:r>
              <a:rPr lang="sv-SE" dirty="0"/>
              <a:t>Gå sedan vidare till nästa och sen nästa och fråga vad den skulle vilja ha. Ta det steg för steg och </a:t>
            </a:r>
            <a:r>
              <a:rPr lang="sv-SE" b="1" dirty="0"/>
              <a:t>tryck ner deras löner </a:t>
            </a:r>
            <a:r>
              <a:rPr lang="sv-SE" dirty="0"/>
              <a:t>genom att låta eleverna konkurrera om jobben med sina löner. </a:t>
            </a:r>
          </a:p>
          <a:p>
            <a:pPr>
              <a:spcBef>
                <a:spcPts val="0"/>
              </a:spcBef>
            </a:pPr>
            <a:r>
              <a:rPr lang="sv-SE" dirty="0"/>
              <a:t>Använd scenarier som ”du vill ju flytta hemifrån”, ”du är arbetslös”, ”du är pank och har ingen annan försörjning” och ”du har familj som du måste tänka på”.</a:t>
            </a:r>
          </a:p>
          <a:p>
            <a:pPr>
              <a:spcBef>
                <a:spcPts val="0"/>
              </a:spcBef>
            </a:pPr>
            <a:r>
              <a:rPr lang="sv-SE" dirty="0"/>
              <a:t>Fråga om inte eleverna skulle överväga att ta jobbet till lite lägre lön eftersom ”ett jobb med låg lön är ju bättre än inget alls”. I alla fall ett tag…</a:t>
            </a:r>
          </a:p>
          <a:p>
            <a:pPr>
              <a:spcBef>
                <a:spcPts val="0"/>
              </a:spcBef>
            </a:pPr>
            <a:r>
              <a:rPr lang="sv-SE" dirty="0"/>
              <a:t>  </a:t>
            </a:r>
          </a:p>
          <a:p>
            <a:pPr>
              <a:spcBef>
                <a:spcPts val="0"/>
              </a:spcBef>
            </a:pPr>
            <a:r>
              <a:rPr lang="sv-SE" dirty="0"/>
              <a:t>Låt sedan eleverna diskutera i små grupper vad de konkret kan göra för att få inflytande och hålla uppe lönerna? De ska </a:t>
            </a:r>
            <a:r>
              <a:rPr lang="sv-SE" b="1" dirty="0"/>
              <a:t>komma på ett sätt att hålla ihop </a:t>
            </a:r>
            <a:r>
              <a:rPr lang="sv-SE" dirty="0"/>
              <a:t>och konkurrera om jobben med deras kvalitéer, inte med låga löner. De ska komma på det fackliga löftet.</a:t>
            </a:r>
          </a:p>
          <a:p>
            <a:pPr>
              <a:spcBef>
                <a:spcPts val="0"/>
              </a:spcBef>
            </a:pPr>
            <a:r>
              <a:rPr lang="sv-SE" dirty="0"/>
              <a:t>Be dem berätta om vad de kommit fram till. Försök styra samtalet till att de måste gå ihop och bestämma en lägsta lön/villkor som ingen går under.</a:t>
            </a:r>
          </a:p>
          <a:p>
            <a:pPr>
              <a:spcBef>
                <a:spcPts val="0"/>
              </a:spcBef>
            </a:pPr>
            <a:endParaRPr lang="sv-SE" dirty="0"/>
          </a:p>
          <a:p>
            <a:pPr>
              <a:spcBef>
                <a:spcPts val="0"/>
              </a:spcBef>
            </a:pPr>
            <a:r>
              <a:rPr lang="sv-SE" b="1" dirty="0"/>
              <a:t>Finns det tid? Anpassa rollspelet efter hur mycket tid du har. </a:t>
            </a:r>
            <a:endParaRPr lang="sv-SE" b="0" dirty="0"/>
          </a:p>
          <a:p>
            <a:pPr>
              <a:spcBef>
                <a:spcPts val="0"/>
              </a:spcBef>
            </a:pPr>
            <a:endParaRPr lang="sv-SE" b="0" dirty="0"/>
          </a:p>
          <a:p>
            <a:pPr>
              <a:spcBef>
                <a:spcPts val="0"/>
              </a:spcBef>
            </a:pPr>
            <a:r>
              <a:rPr lang="sv-SE" b="1" dirty="0"/>
              <a:t>Ta med monopolpengar med GS</a:t>
            </a:r>
            <a:r>
              <a:rPr lang="sv-SE" b="1" baseline="0" dirty="0"/>
              <a:t> loga.</a:t>
            </a:r>
            <a:endParaRPr lang="sv-SE" b="1" dirty="0"/>
          </a:p>
          <a:p>
            <a:endParaRPr lang="sv-SE"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7</a:t>
            </a:fld>
            <a:endParaRPr lang="sv-SE"/>
          </a:p>
        </p:txBody>
      </p:sp>
    </p:spTree>
    <p:extLst>
      <p:ext uri="{BB962C8B-B14F-4D97-AF65-F5344CB8AC3E}">
        <p14:creationId xmlns:p14="http://schemas.microsoft.com/office/powerpoint/2010/main" val="3735667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Brukssamhället</a:t>
            </a:r>
          </a:p>
          <a:p>
            <a:pPr marL="0" indent="0">
              <a:buNone/>
            </a:pPr>
            <a:r>
              <a:rPr lang="sv-SE" b="0" dirty="0"/>
              <a:t>Det</a:t>
            </a:r>
            <a:r>
              <a:rPr lang="sv-SE" b="0" baseline="0" dirty="0"/>
              <a:t> jag ska berätta nu utspelade sig för mer än hundra år sedan. Det är en berättelse som påminner om en saga men sakerna har hänt. Det här är brukssamhället och varje morgon står arbetarna utanför samlade och väntar på brukspatronen (visa vart han bor).  </a:t>
            </a:r>
          </a:p>
          <a:p>
            <a:pPr marL="0" indent="0">
              <a:buNone/>
            </a:pPr>
            <a:endParaRPr lang="sv-SE" b="0" baseline="0" dirty="0"/>
          </a:p>
          <a:p>
            <a:pPr marL="228600" indent="-228600">
              <a:buAutoNum type="arabicPeriod"/>
            </a:pPr>
            <a:r>
              <a:rPr lang="sv-SE" b="0" baseline="0" dirty="0"/>
              <a:t>När han kommer står arbetarna med mössorna i handen och huvudet nedböjt, för att visa respekt för överheten, det var så det var på den tiden. Skillnaderna var stora mellan människor och det var mycket tydligt och självklart att vissa var värda mer än andra. Patronen ställer sig också högre upp när han talar till arbetarna, för att rent fysiskt se ner på dem, och frågar vad för hutlös summa de vill ha idag </a:t>
            </a:r>
            <a:r>
              <a:rPr lang="sv-SE" b="1" baseline="0" dirty="0"/>
              <a:t>(precis som du gjorde i spelet innan). </a:t>
            </a:r>
          </a:p>
          <a:p>
            <a:pPr marL="228600" indent="-228600">
              <a:buFont typeface="+mj-lt"/>
              <a:buAutoNum type="arabicPeriod"/>
            </a:pPr>
            <a:endParaRPr lang="sv-SE" b="1"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Brukspatronen berättar att han bara behöver 3 arbetare idag, den äldste arbetaren ger honom budet och efter många om och men får 3 arbetare jobb för dagen, de andra 2 får gå hem igen och hoppas på att de får jobb dagen därpå.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Benämn att brukspatronen tjänar pengar på både fabrikens produktion men han äger även husen arbetarna bor i och därav tjänar han även pengar på hyran.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En kväll får arbetarna nog och samlar sig i skogen intill byn. En arbetare tar ton och håller ett tal om att vi måste gå ihop, resten av folkmassan jublar och håller med.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De vill ha bättre villkor och för att få det måste dem gå ihop och sluta förhandla ner oss själva. De har nu lovat varandra att hålla ihop mot brukspatronens krav, detta för att få igenom sina egna krav.</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Nästa morgon går brukspatronen ner till byn för att hämta arbetskraft i vanlig ordning, men när han kommer ner så upptäcker han att arbetarna inte står och väntar på honom.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Brukspatronen får syn på en skylt där arbetarna vanligtvis väntar, på skylten står det STREJK. Arbetarna har alltså vägrat att arbeta för att de är trötta på att bli utnyttjade för skamliga löner och villkor. Brukspatronen blir såklart vansinnig, detta hade aldrig uppstått tidigare.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Arbetarna har valt ut en person som ska företräda dem </a:t>
            </a:r>
            <a:r>
              <a:rPr lang="sv-SE" b="1" baseline="0" dirty="0"/>
              <a:t>(förtroendevald). </a:t>
            </a:r>
            <a:r>
              <a:rPr lang="sv-SE" b="0" baseline="0" dirty="0"/>
              <a:t>Han lägger fram arbetarnas krav, som dom är överens om, till brukspatronen och säger ”går du inte med på dessa krav kommer även </a:t>
            </a:r>
            <a:r>
              <a:rPr lang="sv-SE" b="0" i="1" baseline="0" dirty="0"/>
              <a:t>du</a:t>
            </a:r>
            <a:r>
              <a:rPr lang="sv-SE" b="0" baseline="0" dirty="0"/>
              <a:t> bli fattig”. Med det börjar förhandlingarna.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Brukspatronen och arbetarna företrädare kommer tillslut överens och båda skriver under ett avtal med vilka villkor som ska gälla och vilken lön arbetarna ska ha.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sv-SE" b="0" baseline="0" dirty="0"/>
              <a:t>Det dem precis har förhandlat fram är ett utav de första kollektivavtalen.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sv-SE" b="0" baseline="0" dirty="0"/>
          </a:p>
          <a:p>
            <a:pPr marL="228600" indent="-228600">
              <a:buAutoNum type="arabicPeriod"/>
            </a:pPr>
            <a:endParaRPr lang="sv-SE" b="1" baseline="0" dirty="0"/>
          </a:p>
          <a:p>
            <a:pPr marL="0" indent="0">
              <a:buNone/>
            </a:pPr>
            <a:endParaRPr lang="sv-SE" b="1" baseline="0" dirty="0"/>
          </a:p>
          <a:p>
            <a:pPr marL="0" indent="0">
              <a:buNone/>
            </a:pPr>
            <a:endParaRPr lang="sv-SE" b="0" dirty="0"/>
          </a:p>
          <a:p>
            <a:endParaRPr lang="sv-SE" b="1" dirty="0"/>
          </a:p>
          <a:p>
            <a:endParaRPr lang="sv-SE" b="0" dirty="0"/>
          </a:p>
          <a:p>
            <a:endParaRPr lang="sv-SE"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8</a:t>
            </a:fld>
            <a:endParaRPr lang="sv-SE"/>
          </a:p>
        </p:txBody>
      </p:sp>
    </p:spTree>
    <p:extLst>
      <p:ext uri="{BB962C8B-B14F-4D97-AF65-F5344CB8AC3E}">
        <p14:creationId xmlns:p14="http://schemas.microsoft.com/office/powerpoint/2010/main" val="342733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 Läs igenom det fackliga löftet</a:t>
            </a:r>
            <a:r>
              <a:rPr lang="sv-SE" b="1" baseline="0" dirty="0"/>
              <a:t> och fråga klassen om vad det kan innebära. </a:t>
            </a:r>
            <a:endParaRPr lang="sv-SE" b="1" dirty="0"/>
          </a:p>
        </p:txBody>
      </p:sp>
      <p:sp>
        <p:nvSpPr>
          <p:cNvPr id="4" name="Platshållare för bildnummer 3"/>
          <p:cNvSpPr>
            <a:spLocks noGrp="1"/>
          </p:cNvSpPr>
          <p:nvPr>
            <p:ph type="sldNum" sz="quarter" idx="10"/>
          </p:nvPr>
        </p:nvSpPr>
        <p:spPr/>
        <p:txBody>
          <a:bodyPr/>
          <a:lstStyle/>
          <a:p>
            <a:fld id="{9A3B041A-A12A-41E4-BD58-C69719F68FBD}" type="slidenum">
              <a:rPr lang="sv-SE" smtClean="0"/>
              <a:t>9</a:t>
            </a:fld>
            <a:endParaRPr lang="sv-SE"/>
          </a:p>
        </p:txBody>
      </p:sp>
    </p:spTree>
    <p:extLst>
      <p:ext uri="{BB962C8B-B14F-4D97-AF65-F5344CB8AC3E}">
        <p14:creationId xmlns:p14="http://schemas.microsoft.com/office/powerpoint/2010/main" val="3730554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CA3B7AB7-112B-4486-A760-ED59CCBA7B7B}" type="datetimeFigureOut">
              <a:rPr lang="sv-SE" smtClean="0"/>
              <a:t>2024-02-06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64CD3A9-03BE-42CF-8965-8CA81B243979}" type="slidenum">
              <a:rPr lang="sv-SE" smtClean="0"/>
              <a:t>‹#›</a:t>
            </a:fld>
            <a:endParaRPr lang="sv-SE"/>
          </a:p>
        </p:txBody>
      </p:sp>
    </p:spTree>
    <p:extLst>
      <p:ext uri="{BB962C8B-B14F-4D97-AF65-F5344CB8AC3E}">
        <p14:creationId xmlns:p14="http://schemas.microsoft.com/office/powerpoint/2010/main" val="4022577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A3B7AB7-112B-4486-A760-ED59CCBA7B7B}" type="datetimeFigureOut">
              <a:rPr lang="sv-SE" smtClean="0"/>
              <a:t>2024-02-06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64CD3A9-03BE-42CF-8965-8CA81B243979}" type="slidenum">
              <a:rPr lang="sv-SE" smtClean="0"/>
              <a:t>‹#›</a:t>
            </a:fld>
            <a:endParaRPr lang="sv-SE"/>
          </a:p>
        </p:txBody>
      </p:sp>
    </p:spTree>
    <p:extLst>
      <p:ext uri="{BB962C8B-B14F-4D97-AF65-F5344CB8AC3E}">
        <p14:creationId xmlns:p14="http://schemas.microsoft.com/office/powerpoint/2010/main" val="62577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A3B7AB7-112B-4486-A760-ED59CCBA7B7B}" type="datetimeFigureOut">
              <a:rPr lang="sv-SE" smtClean="0"/>
              <a:t>2024-02-06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64CD3A9-03BE-42CF-8965-8CA81B243979}" type="slidenum">
              <a:rPr lang="sv-SE" smtClean="0"/>
              <a:t>‹#›</a:t>
            </a:fld>
            <a:endParaRPr lang="sv-SE"/>
          </a:p>
        </p:txBody>
      </p:sp>
    </p:spTree>
    <p:extLst>
      <p:ext uri="{BB962C8B-B14F-4D97-AF65-F5344CB8AC3E}">
        <p14:creationId xmlns:p14="http://schemas.microsoft.com/office/powerpoint/2010/main" val="3781945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CA3B7AB7-112B-4486-A760-ED59CCBA7B7B}" type="datetimeFigureOut">
              <a:rPr lang="sv-SE" smtClean="0"/>
              <a:t>2024-02-06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64CD3A9-03BE-42CF-8965-8CA81B243979}" type="slidenum">
              <a:rPr lang="sv-SE" smtClean="0"/>
              <a:t>‹#›</a:t>
            </a:fld>
            <a:endParaRPr lang="sv-SE"/>
          </a:p>
        </p:txBody>
      </p:sp>
    </p:spTree>
    <p:extLst>
      <p:ext uri="{BB962C8B-B14F-4D97-AF65-F5344CB8AC3E}">
        <p14:creationId xmlns:p14="http://schemas.microsoft.com/office/powerpoint/2010/main" val="230872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CA3B7AB7-112B-4486-A760-ED59CCBA7B7B}" type="datetimeFigureOut">
              <a:rPr lang="sv-SE" smtClean="0"/>
              <a:t>2024-02-06</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64CD3A9-03BE-42CF-8965-8CA81B243979}" type="slidenum">
              <a:rPr lang="sv-SE" smtClean="0"/>
              <a:t>‹#›</a:t>
            </a:fld>
            <a:endParaRPr lang="sv-SE"/>
          </a:p>
        </p:txBody>
      </p:sp>
    </p:spTree>
    <p:extLst>
      <p:ext uri="{BB962C8B-B14F-4D97-AF65-F5344CB8AC3E}">
        <p14:creationId xmlns:p14="http://schemas.microsoft.com/office/powerpoint/2010/main" val="1604677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CA3B7AB7-112B-4486-A760-ED59CCBA7B7B}" type="datetimeFigureOut">
              <a:rPr lang="sv-SE" smtClean="0"/>
              <a:t>2024-02-06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64CD3A9-03BE-42CF-8965-8CA81B243979}" type="slidenum">
              <a:rPr lang="sv-SE" smtClean="0"/>
              <a:t>‹#›</a:t>
            </a:fld>
            <a:endParaRPr lang="sv-SE"/>
          </a:p>
        </p:txBody>
      </p:sp>
    </p:spTree>
    <p:extLst>
      <p:ext uri="{BB962C8B-B14F-4D97-AF65-F5344CB8AC3E}">
        <p14:creationId xmlns:p14="http://schemas.microsoft.com/office/powerpoint/2010/main" val="401967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CA3B7AB7-112B-4486-A760-ED59CCBA7B7B}" type="datetimeFigureOut">
              <a:rPr lang="sv-SE" smtClean="0"/>
              <a:t>2024-02-06</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764CD3A9-03BE-42CF-8965-8CA81B243979}" type="slidenum">
              <a:rPr lang="sv-SE" smtClean="0"/>
              <a:t>‹#›</a:t>
            </a:fld>
            <a:endParaRPr lang="sv-SE"/>
          </a:p>
        </p:txBody>
      </p:sp>
    </p:spTree>
    <p:extLst>
      <p:ext uri="{BB962C8B-B14F-4D97-AF65-F5344CB8AC3E}">
        <p14:creationId xmlns:p14="http://schemas.microsoft.com/office/powerpoint/2010/main" val="3171352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CA3B7AB7-112B-4486-A760-ED59CCBA7B7B}" type="datetimeFigureOut">
              <a:rPr lang="sv-SE" smtClean="0"/>
              <a:t>2024-02-06</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64CD3A9-03BE-42CF-8965-8CA81B243979}" type="slidenum">
              <a:rPr lang="sv-SE" smtClean="0"/>
              <a:t>‹#›</a:t>
            </a:fld>
            <a:endParaRPr lang="sv-SE"/>
          </a:p>
        </p:txBody>
      </p:sp>
    </p:spTree>
    <p:extLst>
      <p:ext uri="{BB962C8B-B14F-4D97-AF65-F5344CB8AC3E}">
        <p14:creationId xmlns:p14="http://schemas.microsoft.com/office/powerpoint/2010/main" val="165048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A3B7AB7-112B-4486-A760-ED59CCBA7B7B}" type="datetimeFigureOut">
              <a:rPr lang="sv-SE" smtClean="0"/>
              <a:t>2024-02-06</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64CD3A9-03BE-42CF-8965-8CA81B243979}" type="slidenum">
              <a:rPr lang="sv-SE" smtClean="0"/>
              <a:t>‹#›</a:t>
            </a:fld>
            <a:endParaRPr lang="sv-SE"/>
          </a:p>
        </p:txBody>
      </p:sp>
    </p:spTree>
    <p:extLst>
      <p:ext uri="{BB962C8B-B14F-4D97-AF65-F5344CB8AC3E}">
        <p14:creationId xmlns:p14="http://schemas.microsoft.com/office/powerpoint/2010/main" val="1313731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CA3B7AB7-112B-4486-A760-ED59CCBA7B7B}" type="datetimeFigureOut">
              <a:rPr lang="sv-SE" smtClean="0"/>
              <a:t>2024-02-06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64CD3A9-03BE-42CF-8965-8CA81B243979}" type="slidenum">
              <a:rPr lang="sv-SE" smtClean="0"/>
              <a:t>‹#›</a:t>
            </a:fld>
            <a:endParaRPr lang="sv-SE"/>
          </a:p>
        </p:txBody>
      </p:sp>
    </p:spTree>
    <p:extLst>
      <p:ext uri="{BB962C8B-B14F-4D97-AF65-F5344CB8AC3E}">
        <p14:creationId xmlns:p14="http://schemas.microsoft.com/office/powerpoint/2010/main" val="3682676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CA3B7AB7-112B-4486-A760-ED59CCBA7B7B}" type="datetimeFigureOut">
              <a:rPr lang="sv-SE" smtClean="0"/>
              <a:t>2024-02-06</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64CD3A9-03BE-42CF-8965-8CA81B243979}" type="slidenum">
              <a:rPr lang="sv-SE" smtClean="0"/>
              <a:t>‹#›</a:t>
            </a:fld>
            <a:endParaRPr lang="sv-SE"/>
          </a:p>
        </p:txBody>
      </p:sp>
    </p:spTree>
    <p:extLst>
      <p:ext uri="{BB962C8B-B14F-4D97-AF65-F5344CB8AC3E}">
        <p14:creationId xmlns:p14="http://schemas.microsoft.com/office/powerpoint/2010/main" val="200803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EF3"/>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B7AB7-112B-4486-A760-ED59CCBA7B7B}" type="datetimeFigureOut">
              <a:rPr lang="sv-SE" smtClean="0"/>
              <a:t>2024-02-06</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CD3A9-03BE-42CF-8965-8CA81B243979}" type="slidenum">
              <a:rPr lang="sv-SE" smtClean="0"/>
              <a:t>‹#›</a:t>
            </a:fld>
            <a:endParaRPr lang="sv-SE"/>
          </a:p>
        </p:txBody>
      </p:sp>
    </p:spTree>
    <p:extLst>
      <p:ext uri="{BB962C8B-B14F-4D97-AF65-F5344CB8AC3E}">
        <p14:creationId xmlns:p14="http://schemas.microsoft.com/office/powerpoint/2010/main" val="2410518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1.gif"/><Relationship Id="rId4" Type="http://schemas.openxmlformats.org/officeDocument/2006/relationships/image" Target="../media/image70.jpe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1.gif"/><Relationship Id="rId4" Type="http://schemas.openxmlformats.org/officeDocument/2006/relationships/image" Target="../media/image70.jpe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1.gif"/><Relationship Id="rId4" Type="http://schemas.openxmlformats.org/officeDocument/2006/relationships/image" Target="../media/image70.jpe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71.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1.gif"/><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1.gif"/><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1.png"/><Relationship Id="rId7"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1.gif"/><Relationship Id="rId5" Type="http://schemas.openxmlformats.org/officeDocument/2006/relationships/image" Target="../media/image70.jpe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ZGDlygj1sKo" TargetMode="External"/><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28.png"/><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5" Type="http://schemas.openxmlformats.org/officeDocument/2006/relationships/image" Target="../media/image27.png"/><Relationship Id="rId10" Type="http://schemas.openxmlformats.org/officeDocument/2006/relationships/image" Target="../media/image22.svg"/><Relationship Id="rId19" Type="http://schemas.openxmlformats.org/officeDocument/2006/relationships/image" Target="../media/image31.jpg"/><Relationship Id="rId4" Type="http://schemas.openxmlformats.org/officeDocument/2006/relationships/image" Target="../media/image16.jp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gif"/><Relationship Id="rId18" Type="http://schemas.openxmlformats.org/officeDocument/2006/relationships/image" Target="../media/image48.png"/><Relationship Id="rId26" Type="http://schemas.openxmlformats.org/officeDocument/2006/relationships/image" Target="../media/image56.sv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8.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52C"/>
        </a:solidFill>
        <a:effectLst/>
      </p:bgPr>
    </p:bg>
    <p:spTree>
      <p:nvGrpSpPr>
        <p:cNvPr id="1" name=""/>
        <p:cNvGrpSpPr/>
        <p:nvPr/>
      </p:nvGrpSpPr>
      <p:grpSpPr>
        <a:xfrm>
          <a:off x="0" y="0"/>
          <a:ext cx="0" cy="0"/>
          <a:chOff x="0" y="0"/>
          <a:chExt cx="0" cy="0"/>
        </a:xfrm>
      </p:grpSpPr>
      <p:sp>
        <p:nvSpPr>
          <p:cNvPr id="2" name="textruta 1"/>
          <p:cNvSpPr txBox="1"/>
          <p:nvPr/>
        </p:nvSpPr>
        <p:spPr>
          <a:xfrm>
            <a:off x="3052029" y="2437085"/>
            <a:ext cx="6211957" cy="769441"/>
          </a:xfrm>
          <a:prstGeom prst="rect">
            <a:avLst/>
          </a:prstGeom>
          <a:noFill/>
        </p:spPr>
        <p:txBody>
          <a:bodyPr wrap="none" rtlCol="0">
            <a:spAutoFit/>
          </a:bodyPr>
          <a:lstStyle/>
          <a:p>
            <a:r>
              <a:rPr lang="sv-SE" sz="4400" dirty="0">
                <a:solidFill>
                  <a:schemeClr val="bg1"/>
                </a:solidFill>
                <a:latin typeface="GS Grotezk Condensed" pitchFamily="50" charset="0"/>
                <a:ea typeface="GS Grotezk Condensed" pitchFamily="50" charset="0"/>
              </a:rPr>
              <a:t>Skolinformation Årskurs 1</a:t>
            </a:r>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428" y="4448516"/>
            <a:ext cx="8713160" cy="880630"/>
          </a:xfrm>
          <a:prstGeom prst="rect">
            <a:avLst/>
          </a:prstGeom>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3986" y="3514475"/>
            <a:ext cx="1374356" cy="1374356"/>
          </a:xfrm>
          <a:prstGeom prst="rect">
            <a:avLst/>
          </a:prstGeom>
        </p:spPr>
      </p:pic>
      <p:pic>
        <p:nvPicPr>
          <p:cNvPr id="5" name="Bildobjek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8249"/>
            <a:ext cx="2261714" cy="2258397"/>
          </a:xfrm>
          <a:prstGeom prst="rect">
            <a:avLst/>
          </a:prstGeom>
        </p:spPr>
      </p:pic>
    </p:spTree>
    <p:extLst>
      <p:ext uri="{BB962C8B-B14F-4D97-AF65-F5344CB8AC3E}">
        <p14:creationId xmlns:p14="http://schemas.microsoft.com/office/powerpoint/2010/main" val="1141856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57768496-B161-6927-E6C8-3E5A371FF660}"/>
              </a:ext>
            </a:extLst>
          </p:cNvPr>
          <p:cNvSpPr txBox="1"/>
          <p:nvPr/>
        </p:nvSpPr>
        <p:spPr>
          <a:xfrm>
            <a:off x="68033" y="-19335"/>
            <a:ext cx="5084069" cy="707886"/>
          </a:xfrm>
          <a:prstGeom prst="rect">
            <a:avLst/>
          </a:prstGeom>
          <a:noFill/>
        </p:spPr>
        <p:txBody>
          <a:bodyPr wrap="square" rtlCol="0">
            <a:spAutoFit/>
          </a:bodyPr>
          <a:lstStyle/>
          <a:p>
            <a:r>
              <a:rPr lang="sv-SE" sz="4000" b="1" dirty="0">
                <a:latin typeface="GS Grotezk Condensed" pitchFamily="50" charset="0"/>
                <a:ea typeface="GS Grotezk Condensed" pitchFamily="50" charset="0"/>
                <a:cs typeface="Arial" panose="020B0604020202020204" pitchFamily="34" charset="0"/>
              </a:rPr>
              <a:t>Den svenska modellen</a:t>
            </a:r>
          </a:p>
        </p:txBody>
      </p:sp>
      <p:sp>
        <p:nvSpPr>
          <p:cNvPr id="33" name="textruta 32"/>
          <p:cNvSpPr txBox="1"/>
          <p:nvPr/>
        </p:nvSpPr>
        <p:spPr>
          <a:xfrm>
            <a:off x="2543133" y="760440"/>
            <a:ext cx="1583103" cy="369332"/>
          </a:xfrm>
          <a:prstGeom prst="rect">
            <a:avLst/>
          </a:prstGeom>
          <a:noFill/>
        </p:spPr>
        <p:txBody>
          <a:bodyPr wrap="square" rtlCol="0">
            <a:spAutoFit/>
          </a:bodyPr>
          <a:lstStyle/>
          <a:p>
            <a:r>
              <a:rPr lang="sv-SE" dirty="0">
                <a:latin typeface="GS Grotezk Condensed" pitchFamily="50" charset="0"/>
                <a:ea typeface="GS Grotezk Condensed" pitchFamily="50" charset="0"/>
              </a:rPr>
              <a:t>Arbetstagare</a:t>
            </a:r>
          </a:p>
        </p:txBody>
      </p:sp>
      <p:sp>
        <p:nvSpPr>
          <p:cNvPr id="34" name="textruta 33"/>
          <p:cNvSpPr txBox="1"/>
          <p:nvPr/>
        </p:nvSpPr>
        <p:spPr>
          <a:xfrm>
            <a:off x="8128509" y="724838"/>
            <a:ext cx="1605696" cy="369332"/>
          </a:xfrm>
          <a:prstGeom prst="rect">
            <a:avLst/>
          </a:prstGeom>
          <a:noFill/>
        </p:spPr>
        <p:txBody>
          <a:bodyPr wrap="square" rtlCol="0">
            <a:spAutoFit/>
          </a:bodyPr>
          <a:lstStyle/>
          <a:p>
            <a:r>
              <a:rPr lang="sv-SE" dirty="0">
                <a:latin typeface="GS Grotezk Condensed" pitchFamily="50" charset="0"/>
                <a:ea typeface="GS Grotezk Condensed" pitchFamily="50" charset="0"/>
              </a:rPr>
              <a:t>Arbetsgivare</a:t>
            </a:r>
            <a:r>
              <a:rPr lang="sv-SE" dirty="0"/>
              <a:t> </a:t>
            </a:r>
          </a:p>
        </p:txBody>
      </p:sp>
      <p:sp>
        <p:nvSpPr>
          <p:cNvPr id="35" name="Vänster-höger-pil 34"/>
          <p:cNvSpPr/>
          <p:nvPr/>
        </p:nvSpPr>
        <p:spPr>
          <a:xfrm>
            <a:off x="4427437" y="797007"/>
            <a:ext cx="2829454" cy="296199"/>
          </a:xfrm>
          <a:prstGeom prst="lef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6" name="Bildobjekt 35"/>
          <p:cNvPicPr>
            <a:picLocks noChangeAspect="1"/>
          </p:cNvPicPr>
          <p:nvPr/>
        </p:nvPicPr>
        <p:blipFill>
          <a:blip r:embed="rId3"/>
          <a:stretch>
            <a:fillRect/>
          </a:stretch>
        </p:blipFill>
        <p:spPr>
          <a:xfrm>
            <a:off x="5443041" y="100562"/>
            <a:ext cx="825894" cy="696445"/>
          </a:xfrm>
          <a:prstGeom prst="rect">
            <a:avLst/>
          </a:prstGeom>
        </p:spPr>
      </p:pic>
      <p:sp>
        <p:nvSpPr>
          <p:cNvPr id="38" name="Vänster-höger-pil 37"/>
          <p:cNvSpPr/>
          <p:nvPr/>
        </p:nvSpPr>
        <p:spPr>
          <a:xfrm>
            <a:off x="4374701" y="2075200"/>
            <a:ext cx="2829454" cy="296199"/>
          </a:xfrm>
          <a:prstGeom prst="lef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9" name="Bildobjekt 38"/>
          <p:cNvPicPr>
            <a:picLocks noChangeAspect="1"/>
          </p:cNvPicPr>
          <p:nvPr/>
        </p:nvPicPr>
        <p:blipFill>
          <a:blip r:embed="rId4"/>
          <a:stretch>
            <a:fillRect/>
          </a:stretch>
        </p:blipFill>
        <p:spPr>
          <a:xfrm>
            <a:off x="8123226" y="1958468"/>
            <a:ext cx="1400341" cy="560136"/>
          </a:xfrm>
          <a:prstGeom prst="rect">
            <a:avLst/>
          </a:prstGeom>
        </p:spPr>
      </p:pic>
      <p:pic>
        <p:nvPicPr>
          <p:cNvPr id="40" name="Bildobjekt 39"/>
          <p:cNvPicPr>
            <a:picLocks noChangeAspect="1"/>
          </p:cNvPicPr>
          <p:nvPr/>
        </p:nvPicPr>
        <p:blipFill>
          <a:blip r:embed="rId5"/>
          <a:stretch>
            <a:fillRect/>
          </a:stretch>
        </p:blipFill>
        <p:spPr>
          <a:xfrm>
            <a:off x="5358494" y="1378566"/>
            <a:ext cx="1054956" cy="590775"/>
          </a:xfrm>
          <a:prstGeom prst="rect">
            <a:avLst/>
          </a:prstGeom>
        </p:spPr>
      </p:pic>
      <p:sp>
        <p:nvSpPr>
          <p:cNvPr id="41" name="Vänster-höger-pil 40"/>
          <p:cNvSpPr/>
          <p:nvPr/>
        </p:nvSpPr>
        <p:spPr>
          <a:xfrm>
            <a:off x="4427437" y="3405449"/>
            <a:ext cx="2829454" cy="296199"/>
          </a:xfrm>
          <a:prstGeom prst="lef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2" name="Bildobjekt 41"/>
          <p:cNvPicPr>
            <a:picLocks noChangeAspect="1"/>
          </p:cNvPicPr>
          <p:nvPr/>
        </p:nvPicPr>
        <p:blipFill>
          <a:blip r:embed="rId6"/>
          <a:stretch>
            <a:fillRect/>
          </a:stretch>
        </p:blipFill>
        <p:spPr>
          <a:xfrm>
            <a:off x="2671169" y="3188424"/>
            <a:ext cx="879820" cy="879820"/>
          </a:xfrm>
          <a:prstGeom prst="rect">
            <a:avLst/>
          </a:prstGeom>
        </p:spPr>
      </p:pic>
      <p:pic>
        <p:nvPicPr>
          <p:cNvPr id="43" name="Bildobjekt 42"/>
          <p:cNvPicPr>
            <a:picLocks noChangeAspect="1"/>
          </p:cNvPicPr>
          <p:nvPr/>
        </p:nvPicPr>
        <p:blipFill>
          <a:blip r:embed="rId7"/>
          <a:stretch>
            <a:fillRect/>
          </a:stretch>
        </p:blipFill>
        <p:spPr>
          <a:xfrm>
            <a:off x="8013601" y="3154355"/>
            <a:ext cx="1463081" cy="695637"/>
          </a:xfrm>
          <a:prstGeom prst="rect">
            <a:avLst/>
          </a:prstGeom>
        </p:spPr>
      </p:pic>
      <p:sp>
        <p:nvSpPr>
          <p:cNvPr id="44" name="Rektangel med rundade hörn 43"/>
          <p:cNvSpPr/>
          <p:nvPr/>
        </p:nvSpPr>
        <p:spPr>
          <a:xfrm>
            <a:off x="2532238" y="4928119"/>
            <a:ext cx="1005509" cy="54815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ktangel med rundade hörn 44"/>
          <p:cNvSpPr/>
          <p:nvPr/>
        </p:nvSpPr>
        <p:spPr>
          <a:xfrm>
            <a:off x="8175520" y="4921789"/>
            <a:ext cx="1005509" cy="54815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Vänster-höger-pil 45"/>
          <p:cNvSpPr/>
          <p:nvPr/>
        </p:nvSpPr>
        <p:spPr>
          <a:xfrm>
            <a:off x="4427437" y="5173740"/>
            <a:ext cx="2829454" cy="296199"/>
          </a:xfrm>
          <a:prstGeom prst="leftRightArrow">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7" name="Bildobjekt 46"/>
          <p:cNvPicPr>
            <a:picLocks noChangeAspect="1"/>
          </p:cNvPicPr>
          <p:nvPr/>
        </p:nvPicPr>
        <p:blipFill>
          <a:blip r:embed="rId8"/>
          <a:stretch>
            <a:fillRect/>
          </a:stretch>
        </p:blipFill>
        <p:spPr>
          <a:xfrm>
            <a:off x="4946910" y="4331541"/>
            <a:ext cx="1590593" cy="843014"/>
          </a:xfrm>
          <a:prstGeom prst="rect">
            <a:avLst/>
          </a:prstGeom>
        </p:spPr>
      </p:pic>
      <p:sp>
        <p:nvSpPr>
          <p:cNvPr id="48" name="Nedåtpil 47"/>
          <p:cNvSpPr/>
          <p:nvPr/>
        </p:nvSpPr>
        <p:spPr>
          <a:xfrm>
            <a:off x="3053900" y="1270424"/>
            <a:ext cx="233838" cy="511113"/>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Nedåtpil 48"/>
          <p:cNvSpPr/>
          <p:nvPr/>
        </p:nvSpPr>
        <p:spPr>
          <a:xfrm>
            <a:off x="3053900" y="2596128"/>
            <a:ext cx="233838" cy="511113"/>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Nedåtpil 49"/>
          <p:cNvSpPr/>
          <p:nvPr/>
        </p:nvSpPr>
        <p:spPr>
          <a:xfrm>
            <a:off x="2936981" y="4331541"/>
            <a:ext cx="233838" cy="511113"/>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Nedåtpil 50"/>
          <p:cNvSpPr/>
          <p:nvPr/>
        </p:nvSpPr>
        <p:spPr>
          <a:xfrm>
            <a:off x="8697519" y="1259710"/>
            <a:ext cx="233838" cy="511113"/>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Nedåtpil 51"/>
          <p:cNvSpPr/>
          <p:nvPr/>
        </p:nvSpPr>
        <p:spPr>
          <a:xfrm>
            <a:off x="8697519" y="2676476"/>
            <a:ext cx="233838" cy="511113"/>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Nedåtpil 56"/>
          <p:cNvSpPr/>
          <p:nvPr/>
        </p:nvSpPr>
        <p:spPr>
          <a:xfrm>
            <a:off x="8595458" y="4263471"/>
            <a:ext cx="233838" cy="511113"/>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4" name="Bildobjekt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4941" y="1877095"/>
            <a:ext cx="2191755" cy="648875"/>
          </a:xfrm>
          <a:prstGeom prst="rect">
            <a:avLst/>
          </a:prstGeom>
        </p:spPr>
      </p:pic>
    </p:spTree>
    <p:extLst>
      <p:ext uri="{BB962C8B-B14F-4D97-AF65-F5344CB8AC3E}">
        <p14:creationId xmlns:p14="http://schemas.microsoft.com/office/powerpoint/2010/main" val="13013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animBg="1"/>
      <p:bldP spid="38" grpId="0" animBg="1"/>
      <p:bldP spid="41" grpId="0" animBg="1"/>
      <p:bldP spid="44" grpId="0" animBg="1"/>
      <p:bldP spid="45" grpId="0" animBg="1"/>
      <p:bldP spid="46" grpId="0" animBg="1"/>
      <p:bldP spid="48" grpId="0" animBg="1"/>
      <p:bldP spid="49" grpId="0" animBg="1"/>
      <p:bldP spid="50" grpId="0" animBg="1"/>
      <p:bldP spid="51" grpId="0" animBg="1"/>
      <p:bldP spid="52" grpId="0" animBg="1"/>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0" y="0"/>
            <a:ext cx="12192000" cy="7215238"/>
          </a:xfrm>
          <a:prstGeom prst="rect">
            <a:avLst/>
          </a:prstGeom>
        </p:spPr>
      </p:pic>
      <p:sp>
        <p:nvSpPr>
          <p:cNvPr id="2" name="textruta 1"/>
          <p:cNvSpPr txBox="1"/>
          <p:nvPr/>
        </p:nvSpPr>
        <p:spPr>
          <a:xfrm>
            <a:off x="334478" y="558608"/>
            <a:ext cx="7197538" cy="1323439"/>
          </a:xfrm>
          <a:prstGeom prst="rect">
            <a:avLst/>
          </a:prstGeom>
          <a:solidFill>
            <a:srgbClr val="1C320A">
              <a:alpha val="69804"/>
            </a:srgbClr>
          </a:solidFill>
        </p:spPr>
        <p:txBody>
          <a:bodyPr wrap="square" rtlCol="0">
            <a:spAutoFit/>
          </a:bodyPr>
          <a:lstStyle/>
          <a:p>
            <a:r>
              <a:rPr lang="sv-SE" sz="4000" dirty="0">
                <a:solidFill>
                  <a:schemeClr val="bg1"/>
                </a:solidFill>
                <a:latin typeface="GS Grotezk Condensed" pitchFamily="50" charset="0"/>
                <a:ea typeface="GS Grotezk Condensed" pitchFamily="50" charset="0"/>
                <a:cs typeface="Arial" panose="020B0604020202020204" pitchFamily="34" charset="0"/>
              </a:rPr>
              <a:t>Ska du sommarjobba, ha koll på detta!</a:t>
            </a:r>
          </a:p>
        </p:txBody>
      </p:sp>
      <p:sp>
        <p:nvSpPr>
          <p:cNvPr id="7" name="textruta 6">
            <a:extLst>
              <a:ext uri="{FF2B5EF4-FFF2-40B4-BE49-F238E27FC236}">
                <a16:creationId xmlns:a16="http://schemas.microsoft.com/office/drawing/2014/main" id="{7AAABFB8-6593-C18E-A706-1F9BCC3541A7}"/>
              </a:ext>
            </a:extLst>
          </p:cNvPr>
          <p:cNvSpPr txBox="1"/>
          <p:nvPr/>
        </p:nvSpPr>
        <p:spPr>
          <a:xfrm>
            <a:off x="334476" y="2297005"/>
            <a:ext cx="7197539" cy="4401205"/>
          </a:xfrm>
          <a:prstGeom prst="rect">
            <a:avLst/>
          </a:prstGeom>
          <a:solidFill>
            <a:srgbClr val="1C320A">
              <a:alpha val="69804"/>
            </a:srgbClr>
          </a:solidFill>
        </p:spPr>
        <p:txBody>
          <a:bodyPr wrap="square" rtlCol="0">
            <a:spAutoFit/>
          </a:bodyPr>
          <a:lstStyle/>
          <a:p>
            <a:r>
              <a:rPr lang="sv-SE" sz="2000" dirty="0">
                <a:solidFill>
                  <a:schemeClr val="bg1"/>
                </a:solidFill>
                <a:latin typeface="Barlow" panose="00000500000000000000" pitchFamily="50" charset="0"/>
                <a:ea typeface="GS Grotezk Condensed" pitchFamily="50" charset="0"/>
              </a:rPr>
              <a:t>Regnavtal: ”Är det fint väder får du jobba, regnar det får du stanna hemma” </a:t>
            </a:r>
            <a:r>
              <a:rPr lang="sv-SE" sz="2000" b="1" dirty="0">
                <a:solidFill>
                  <a:schemeClr val="bg1"/>
                </a:solidFill>
                <a:latin typeface="Barlow" panose="00000500000000000000" pitchFamily="50" charset="0"/>
                <a:ea typeface="GS Grotezk Condensed" pitchFamily="50" charset="0"/>
              </a:rPr>
              <a:t>NEJ!</a:t>
            </a:r>
          </a:p>
          <a:p>
            <a:endParaRPr lang="sv-SE" sz="2000" b="1" dirty="0">
              <a:solidFill>
                <a:schemeClr val="bg1"/>
              </a:solidFill>
              <a:latin typeface="Barlow" panose="00000500000000000000" pitchFamily="50" charset="0"/>
              <a:ea typeface="GS Grotezk Condensed" pitchFamily="50" charset="0"/>
            </a:endParaRPr>
          </a:p>
          <a:p>
            <a:r>
              <a:rPr lang="sv-SE" sz="2000" dirty="0">
                <a:solidFill>
                  <a:schemeClr val="bg1"/>
                </a:solidFill>
                <a:latin typeface="Barlow" panose="00000500000000000000" pitchFamily="50" charset="0"/>
                <a:ea typeface="GS Grotezk Condensed" pitchFamily="50" charset="0"/>
              </a:rPr>
              <a:t>Du har rätt till lön enligt schema och det ni har kommit överens om, oavsett väder! </a:t>
            </a:r>
          </a:p>
          <a:p>
            <a:endParaRPr lang="sv-SE" sz="2000" b="1" dirty="0">
              <a:solidFill>
                <a:schemeClr val="bg1"/>
              </a:solidFill>
              <a:latin typeface="Barlow" panose="00000500000000000000" pitchFamily="50" charset="0"/>
              <a:ea typeface="GS Grotezk Condensed" pitchFamily="50" charset="0"/>
            </a:endParaRPr>
          </a:p>
          <a:p>
            <a:r>
              <a:rPr lang="sv-SE" sz="2000" dirty="0">
                <a:solidFill>
                  <a:schemeClr val="bg1"/>
                </a:solidFill>
                <a:latin typeface="Barlow" panose="00000500000000000000" pitchFamily="50" charset="0"/>
                <a:ea typeface="GS Grotezk Condensed" pitchFamily="50" charset="0"/>
              </a:rPr>
              <a:t>Lön och anställningsbevis.</a:t>
            </a:r>
          </a:p>
          <a:p>
            <a:endParaRPr lang="sv-SE" sz="2000" dirty="0">
              <a:solidFill>
                <a:schemeClr val="bg1"/>
              </a:solidFill>
              <a:latin typeface="Barlow" panose="00000500000000000000" pitchFamily="50" charset="0"/>
              <a:ea typeface="GS Grotezk Condensed" pitchFamily="50" charset="0"/>
            </a:endParaRPr>
          </a:p>
          <a:p>
            <a:r>
              <a:rPr lang="sv-SE" sz="2000" dirty="0">
                <a:solidFill>
                  <a:schemeClr val="bg1"/>
                </a:solidFill>
                <a:latin typeface="Barlow" panose="00000500000000000000" pitchFamily="50" charset="0"/>
                <a:ea typeface="GS Grotezk Condensed" pitchFamily="50" charset="0"/>
              </a:rPr>
              <a:t>LO kampanjar varje år och är ute på många arbetsplatser för att kontrollera att sommarjobbarna har det bra på jobbet. </a:t>
            </a:r>
          </a:p>
          <a:p>
            <a:endParaRPr lang="sv-SE" sz="2000" dirty="0">
              <a:solidFill>
                <a:schemeClr val="bg1"/>
              </a:solidFill>
              <a:latin typeface="Barlow" panose="00000500000000000000" pitchFamily="50" charset="0"/>
              <a:ea typeface="GS Grotezk Condensed" pitchFamily="50" charset="0"/>
            </a:endParaRPr>
          </a:p>
          <a:p>
            <a:r>
              <a:rPr lang="sv-SE" sz="2000" dirty="0">
                <a:solidFill>
                  <a:schemeClr val="bg1"/>
                </a:solidFill>
                <a:latin typeface="Barlow" panose="00000500000000000000" pitchFamily="50" charset="0"/>
                <a:ea typeface="GS Grotezk Condensed" pitchFamily="50" charset="0"/>
              </a:rPr>
              <a:t>Provjobba aldrig gratis!</a:t>
            </a:r>
          </a:p>
          <a:p>
            <a:endParaRPr lang="sv-SE" sz="2000" dirty="0">
              <a:solidFill>
                <a:schemeClr val="bg1"/>
              </a:solidFill>
              <a:latin typeface="Barlow" panose="00000500000000000000" pitchFamily="50" charset="0"/>
              <a:ea typeface="GS Grotezk Condensed" pitchFamily="50" charset="0"/>
            </a:endParaRPr>
          </a:p>
          <a:p>
            <a:r>
              <a:rPr lang="sv-SE" sz="2000" dirty="0">
                <a:solidFill>
                  <a:schemeClr val="bg1"/>
                </a:solidFill>
                <a:latin typeface="Barlow" panose="00000500000000000000" pitchFamily="50" charset="0"/>
                <a:ea typeface="GS Grotezk Condensed" pitchFamily="50" charset="0"/>
              </a:rPr>
              <a:t>Under 18 år, vad gäller?</a:t>
            </a:r>
          </a:p>
        </p:txBody>
      </p:sp>
      <p:sp>
        <p:nvSpPr>
          <p:cNvPr id="8" name="textruta 7">
            <a:extLst>
              <a:ext uri="{FF2B5EF4-FFF2-40B4-BE49-F238E27FC236}">
                <a16:creationId xmlns:a16="http://schemas.microsoft.com/office/drawing/2014/main" id="{37655E21-B676-9028-732E-9B13A636C12C}"/>
              </a:ext>
            </a:extLst>
          </p:cNvPr>
          <p:cNvSpPr txBox="1"/>
          <p:nvPr/>
        </p:nvSpPr>
        <p:spPr>
          <a:xfrm>
            <a:off x="5797296" y="1643250"/>
            <a:ext cx="3910247" cy="369332"/>
          </a:xfrm>
          <a:prstGeom prst="rect">
            <a:avLst/>
          </a:prstGeom>
          <a:noFill/>
        </p:spPr>
        <p:txBody>
          <a:bodyPr wrap="square" rtlCol="0">
            <a:spAutoFit/>
          </a:bodyPr>
          <a:lstStyle/>
          <a:p>
            <a:endParaRPr lang="sv-SE" dirty="0">
              <a:solidFill>
                <a:schemeClr val="bg1"/>
              </a:solidFill>
              <a:latin typeface="Klavika Regular" panose="02000000000000000000" pitchFamily="50" charset="0"/>
            </a:endParaRPr>
          </a:p>
        </p:txBody>
      </p:sp>
      <p:sp>
        <p:nvSpPr>
          <p:cNvPr id="9" name="textruta 8">
            <a:extLst>
              <a:ext uri="{FF2B5EF4-FFF2-40B4-BE49-F238E27FC236}">
                <a16:creationId xmlns:a16="http://schemas.microsoft.com/office/drawing/2014/main" id="{B4BD071A-5D7C-4313-01BD-0ECF6C2BAC6A}"/>
              </a:ext>
            </a:extLst>
          </p:cNvPr>
          <p:cNvSpPr txBox="1"/>
          <p:nvPr/>
        </p:nvSpPr>
        <p:spPr>
          <a:xfrm>
            <a:off x="5711953" y="2112339"/>
            <a:ext cx="3736509" cy="369332"/>
          </a:xfrm>
          <a:prstGeom prst="rect">
            <a:avLst/>
          </a:prstGeom>
          <a:noFill/>
        </p:spPr>
        <p:txBody>
          <a:bodyPr wrap="square" rtlCol="0">
            <a:spAutoFit/>
          </a:bodyPr>
          <a:lstStyle/>
          <a:p>
            <a:endParaRPr lang="sv-SE" dirty="0">
              <a:solidFill>
                <a:schemeClr val="bg1"/>
              </a:solidFill>
              <a:latin typeface="Klavika Regular" panose="02000000000000000000" pitchFamily="50" charset="0"/>
            </a:endParaRPr>
          </a:p>
        </p:txBody>
      </p:sp>
      <p:sp>
        <p:nvSpPr>
          <p:cNvPr id="11" name="textruta 10">
            <a:extLst>
              <a:ext uri="{FF2B5EF4-FFF2-40B4-BE49-F238E27FC236}">
                <a16:creationId xmlns:a16="http://schemas.microsoft.com/office/drawing/2014/main" id="{BCDB0CDF-98C9-F0DC-07C9-412547F6E8A2}"/>
              </a:ext>
            </a:extLst>
          </p:cNvPr>
          <p:cNvSpPr txBox="1"/>
          <p:nvPr/>
        </p:nvSpPr>
        <p:spPr>
          <a:xfrm>
            <a:off x="5711953" y="4142637"/>
            <a:ext cx="3736509" cy="369332"/>
          </a:xfrm>
          <a:prstGeom prst="rect">
            <a:avLst/>
          </a:prstGeom>
          <a:noFill/>
        </p:spPr>
        <p:txBody>
          <a:bodyPr wrap="square" rtlCol="0">
            <a:spAutoFit/>
          </a:bodyPr>
          <a:lstStyle/>
          <a:p>
            <a:pPr marL="285750" indent="-285750">
              <a:buFont typeface="Arial" panose="020B0604020202020204" pitchFamily="34" charset="0"/>
              <a:buChar char="•"/>
            </a:pPr>
            <a:endParaRPr lang="sv-SE" dirty="0">
              <a:solidFill>
                <a:schemeClr val="bg1"/>
              </a:solidFill>
            </a:endParaRPr>
          </a:p>
        </p:txBody>
      </p:sp>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700" y="74037"/>
            <a:ext cx="1569213" cy="1569213"/>
          </a:xfrm>
          <a:prstGeom prst="rect">
            <a:avLst/>
          </a:prstGeom>
        </p:spPr>
      </p:pic>
    </p:spTree>
    <p:extLst>
      <p:ext uri="{BB962C8B-B14F-4D97-AF65-F5344CB8AC3E}">
        <p14:creationId xmlns:p14="http://schemas.microsoft.com/office/powerpoint/2010/main" val="2914949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91680" y="722377"/>
            <a:ext cx="10515600" cy="694943"/>
          </a:xfrm>
        </p:spPr>
        <p:txBody>
          <a:bodyPr>
            <a:normAutofit fontScale="90000"/>
          </a:bodyPr>
          <a:lstStyle/>
          <a:p>
            <a:r>
              <a:rPr lang="sv-SE" dirty="0">
                <a:solidFill>
                  <a:srgbClr val="1C320A"/>
                </a:solidFill>
                <a:latin typeface="GS Grotezk Condensed" pitchFamily="50" charset="0"/>
                <a:ea typeface="GS Grotezk Condensed" pitchFamily="50" charset="0"/>
              </a:rPr>
              <a:t>Anställningsformer</a:t>
            </a:r>
            <a:br>
              <a:rPr lang="sv-SE" dirty="0"/>
            </a:br>
            <a:endParaRPr lang="sv-SE" dirty="0"/>
          </a:p>
        </p:txBody>
      </p:sp>
      <p:sp>
        <p:nvSpPr>
          <p:cNvPr id="3" name="Platshållare för innehåll 2"/>
          <p:cNvSpPr>
            <a:spLocks noGrp="1"/>
          </p:cNvSpPr>
          <p:nvPr>
            <p:ph idx="1"/>
          </p:nvPr>
        </p:nvSpPr>
        <p:spPr>
          <a:xfrm>
            <a:off x="1055688" y="2008505"/>
            <a:ext cx="10515600" cy="4351338"/>
          </a:xfrm>
        </p:spPr>
        <p:txBody>
          <a:bodyPr/>
          <a:lstStyle/>
          <a:p>
            <a:r>
              <a:rPr lang="sv-SE" sz="2000" dirty="0">
                <a:latin typeface="GS Grotezk Condensed" pitchFamily="50" charset="0"/>
                <a:ea typeface="GS Grotezk Condensed" pitchFamily="50" charset="0"/>
              </a:rPr>
              <a:t>Tillsvidare</a:t>
            </a:r>
          </a:p>
          <a:p>
            <a:r>
              <a:rPr lang="sv-SE" sz="2000" dirty="0">
                <a:latin typeface="GS Grotezk Condensed" pitchFamily="50" charset="0"/>
                <a:ea typeface="GS Grotezk Condensed" pitchFamily="50" charset="0"/>
              </a:rPr>
              <a:t>Provanställning, det är aldrig okej att provjobba gratis. </a:t>
            </a:r>
          </a:p>
          <a:p>
            <a:r>
              <a:rPr lang="sv-SE" sz="2000" dirty="0">
                <a:latin typeface="GS Grotezk Condensed" pitchFamily="50" charset="0"/>
                <a:ea typeface="GS Grotezk Condensed" pitchFamily="50" charset="0"/>
              </a:rPr>
              <a:t>Visstid</a:t>
            </a:r>
          </a:p>
          <a:p>
            <a:r>
              <a:rPr lang="sv-SE" sz="2000" dirty="0">
                <a:latin typeface="GS Grotezk Condensed" pitchFamily="50" charset="0"/>
                <a:ea typeface="GS Grotezk Condensed" pitchFamily="50" charset="0"/>
              </a:rPr>
              <a:t>Vikariat</a:t>
            </a:r>
          </a:p>
          <a:p>
            <a:r>
              <a:rPr lang="sv-SE" sz="2000" dirty="0">
                <a:latin typeface="GS Grotezk Condensed" pitchFamily="50" charset="0"/>
                <a:ea typeface="GS Grotezk Condensed" pitchFamily="50" charset="0"/>
              </a:rPr>
              <a:t>Säsongsanställning</a:t>
            </a:r>
          </a:p>
          <a:p>
            <a:pPr marL="0" indent="0">
              <a:buNone/>
            </a:pPr>
            <a:endParaRPr lang="sv-SE" dirty="0"/>
          </a:p>
        </p:txBody>
      </p:sp>
      <p:pic>
        <p:nvPicPr>
          <p:cNvPr id="6" name="Bildobjekt 5"/>
          <p:cNvPicPr>
            <a:picLocks noChangeAspect="1"/>
          </p:cNvPicPr>
          <p:nvPr/>
        </p:nvPicPr>
        <p:blipFill>
          <a:blip r:embed="rId3"/>
          <a:stretch>
            <a:fillRect/>
          </a:stretch>
        </p:blipFill>
        <p:spPr>
          <a:xfrm>
            <a:off x="7534654" y="2008505"/>
            <a:ext cx="30483" cy="3615241"/>
          </a:xfrm>
          <a:prstGeom prst="rect">
            <a:avLst/>
          </a:prstGeom>
        </p:spPr>
      </p:pic>
      <p:sp>
        <p:nvSpPr>
          <p:cNvPr id="7"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0761">
            <a:off x="9854260" y="4623919"/>
            <a:ext cx="2072697" cy="2069658"/>
          </a:xfrm>
          <a:prstGeom prst="rect">
            <a:avLst/>
          </a:prstGeom>
        </p:spPr>
      </p:pic>
    </p:spTree>
    <p:extLst>
      <p:ext uri="{BB962C8B-B14F-4D97-AF65-F5344CB8AC3E}">
        <p14:creationId xmlns:p14="http://schemas.microsoft.com/office/powerpoint/2010/main" val="235707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944463" y="420624"/>
            <a:ext cx="5452134" cy="707886"/>
          </a:xfrm>
          <a:prstGeom prst="rect">
            <a:avLst/>
          </a:prstGeom>
          <a:noFill/>
        </p:spPr>
        <p:txBody>
          <a:bodyPr wrap="none" rtlCol="0">
            <a:spAutoFit/>
          </a:bodyPr>
          <a:lstStyle/>
          <a:p>
            <a:r>
              <a:rPr lang="sv-SE" sz="4000" dirty="0">
                <a:solidFill>
                  <a:srgbClr val="1C320A"/>
                </a:solidFill>
                <a:latin typeface="GS Grotezk Condensed" pitchFamily="50" charset="0"/>
                <a:ea typeface="GS Grotezk Condensed" pitchFamily="50" charset="0"/>
              </a:rPr>
              <a:t>Kollektivavtalet reglerar</a:t>
            </a:r>
          </a:p>
        </p:txBody>
      </p:sp>
      <p:sp>
        <p:nvSpPr>
          <p:cNvPr id="5" name="textruta 4"/>
          <p:cNvSpPr txBox="1"/>
          <p:nvPr/>
        </p:nvSpPr>
        <p:spPr>
          <a:xfrm>
            <a:off x="1055688" y="2006266"/>
            <a:ext cx="4999879" cy="3416320"/>
          </a:xfrm>
          <a:prstGeom prst="rect">
            <a:avLst/>
          </a:prstGeom>
          <a:noFill/>
        </p:spPr>
        <p:txBody>
          <a:bodyPr wrap="square" rtlCol="0">
            <a:spAutoFit/>
          </a:bodyPr>
          <a:lstStyle/>
          <a:p>
            <a:pPr marL="285750" indent="-285750">
              <a:buFont typeface="Arial" panose="020B0604020202020204" pitchFamily="34" charset="0"/>
              <a:buChar char="•"/>
            </a:pPr>
            <a:r>
              <a:rPr lang="sv-SE" b="1" dirty="0">
                <a:solidFill>
                  <a:srgbClr val="1C320A"/>
                </a:solidFill>
                <a:latin typeface="Barlow" panose="00000500000000000000" pitchFamily="50" charset="0"/>
              </a:rPr>
              <a:t>Lön</a:t>
            </a:r>
          </a:p>
          <a:p>
            <a:pPr marL="285750" indent="-285750">
              <a:buFont typeface="Arial" panose="020B0604020202020204" pitchFamily="34" charset="0"/>
              <a:buChar char="•"/>
            </a:pPr>
            <a:r>
              <a:rPr lang="sv-SE" b="1" dirty="0">
                <a:solidFill>
                  <a:srgbClr val="1C320A"/>
                </a:solidFill>
                <a:latin typeface="Barlow" panose="00000500000000000000" pitchFamily="50" charset="0"/>
              </a:rPr>
              <a:t>Ob-ersättning</a:t>
            </a:r>
          </a:p>
          <a:p>
            <a:pPr marL="285750" indent="-285750">
              <a:buFont typeface="Arial" panose="020B0604020202020204" pitchFamily="34" charset="0"/>
              <a:buChar char="•"/>
            </a:pPr>
            <a:r>
              <a:rPr lang="sv-SE" b="1" dirty="0">
                <a:solidFill>
                  <a:srgbClr val="1C320A"/>
                </a:solidFill>
                <a:latin typeface="Barlow" panose="00000500000000000000" pitchFamily="50" charset="0"/>
              </a:rPr>
              <a:t>Arbetstid</a:t>
            </a:r>
          </a:p>
          <a:p>
            <a:pPr marL="285750" indent="-285750">
              <a:buFont typeface="Arial" panose="020B0604020202020204" pitchFamily="34" charset="0"/>
              <a:buChar char="•"/>
            </a:pPr>
            <a:r>
              <a:rPr lang="sv-SE" b="1" dirty="0">
                <a:solidFill>
                  <a:srgbClr val="1C320A"/>
                </a:solidFill>
                <a:latin typeface="Barlow" panose="00000500000000000000" pitchFamily="50" charset="0"/>
              </a:rPr>
              <a:t>Semester</a:t>
            </a:r>
          </a:p>
          <a:p>
            <a:pPr marL="285750" indent="-285750">
              <a:buFont typeface="Arial" panose="020B0604020202020204" pitchFamily="34" charset="0"/>
              <a:buChar char="•"/>
            </a:pPr>
            <a:r>
              <a:rPr lang="sv-SE" b="1" dirty="0">
                <a:solidFill>
                  <a:srgbClr val="1C320A"/>
                </a:solidFill>
                <a:latin typeface="Barlow" panose="00000500000000000000" pitchFamily="50" charset="0"/>
              </a:rPr>
              <a:t>Försäkringar</a:t>
            </a:r>
          </a:p>
          <a:p>
            <a:pPr marL="285750" indent="-285750">
              <a:buFont typeface="Arial" panose="020B0604020202020204" pitchFamily="34" charset="0"/>
              <a:buChar char="•"/>
            </a:pPr>
            <a:r>
              <a:rPr lang="sv-SE" b="1" dirty="0">
                <a:solidFill>
                  <a:srgbClr val="1C320A"/>
                </a:solidFill>
                <a:latin typeface="Barlow" panose="00000500000000000000" pitchFamily="50" charset="0"/>
              </a:rPr>
              <a:t>Ledighet</a:t>
            </a:r>
          </a:p>
          <a:p>
            <a:pPr marL="285750" indent="-285750">
              <a:buFont typeface="Arial" panose="020B0604020202020204" pitchFamily="34" charset="0"/>
              <a:buChar char="•"/>
            </a:pPr>
            <a:r>
              <a:rPr lang="sv-SE" b="1" dirty="0">
                <a:solidFill>
                  <a:srgbClr val="1C320A"/>
                </a:solidFill>
                <a:latin typeface="Barlow" panose="00000500000000000000" pitchFamily="50" charset="0"/>
              </a:rPr>
              <a:t>Uppsägningstid</a:t>
            </a:r>
          </a:p>
          <a:p>
            <a:pPr marL="285750" indent="-285750">
              <a:buFont typeface="Arial" panose="020B0604020202020204" pitchFamily="34" charset="0"/>
              <a:buChar char="•"/>
            </a:pPr>
            <a:r>
              <a:rPr lang="sv-SE" b="1" dirty="0">
                <a:solidFill>
                  <a:srgbClr val="1C320A"/>
                </a:solidFill>
                <a:latin typeface="Barlow" panose="00000500000000000000" pitchFamily="50" charset="0"/>
              </a:rPr>
              <a:t>Anställningsvillkor</a:t>
            </a:r>
          </a:p>
          <a:p>
            <a:pPr marL="285750" indent="-285750">
              <a:buFont typeface="Arial" panose="020B0604020202020204" pitchFamily="34" charset="0"/>
              <a:buChar char="•"/>
            </a:pPr>
            <a:r>
              <a:rPr lang="sv-SE" b="1" dirty="0">
                <a:solidFill>
                  <a:srgbClr val="1C320A"/>
                </a:solidFill>
                <a:latin typeface="Barlow" panose="00000500000000000000" pitchFamily="50" charset="0"/>
              </a:rPr>
              <a:t>Föräldraledighet</a:t>
            </a:r>
          </a:p>
          <a:p>
            <a:pPr marL="285750" indent="-285750">
              <a:buFont typeface="Arial" panose="020B0604020202020204" pitchFamily="34" charset="0"/>
              <a:buChar char="•"/>
            </a:pPr>
            <a:r>
              <a:rPr lang="sv-SE" b="1" dirty="0">
                <a:solidFill>
                  <a:srgbClr val="1C320A"/>
                </a:solidFill>
                <a:latin typeface="Barlow" panose="00000500000000000000" pitchFamily="50" charset="0"/>
              </a:rPr>
              <a:t>Förmåner</a:t>
            </a:r>
          </a:p>
          <a:p>
            <a:pPr marL="285750" indent="-285750">
              <a:buFont typeface="Arial" panose="020B0604020202020204" pitchFamily="34" charset="0"/>
              <a:buChar char="•"/>
            </a:pPr>
            <a:r>
              <a:rPr lang="sv-SE" b="1" dirty="0">
                <a:solidFill>
                  <a:srgbClr val="1C320A"/>
                </a:solidFill>
                <a:latin typeface="Barlow" panose="00000500000000000000" pitchFamily="50" charset="0"/>
              </a:rPr>
              <a:t>Anställningsformer</a:t>
            </a:r>
          </a:p>
          <a:p>
            <a:pPr marL="285750" indent="-285750">
              <a:buFont typeface="Arial" panose="020B0604020202020204" pitchFamily="34" charset="0"/>
              <a:buChar char="•"/>
            </a:pPr>
            <a:endParaRPr lang="sv-SE" dirty="0">
              <a:solidFill>
                <a:srgbClr val="1C320A"/>
              </a:solidFill>
              <a:latin typeface="Klavika Regular" panose="02000000000000000000" pitchFamily="50" charset="0"/>
            </a:endParaRPr>
          </a:p>
        </p:txBody>
      </p:sp>
      <p:pic>
        <p:nvPicPr>
          <p:cNvPr id="8" name="Bildobjekt 7"/>
          <p:cNvPicPr>
            <a:picLocks noChangeAspect="1"/>
          </p:cNvPicPr>
          <p:nvPr/>
        </p:nvPicPr>
        <p:blipFill>
          <a:blip r:embed="rId3"/>
          <a:stretch>
            <a:fillRect/>
          </a:stretch>
        </p:blipFill>
        <p:spPr>
          <a:xfrm>
            <a:off x="7534654" y="2006266"/>
            <a:ext cx="30483" cy="3621338"/>
          </a:xfrm>
          <a:prstGeom prst="rect">
            <a:avLst/>
          </a:prstGeom>
        </p:spPr>
      </p:pic>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520" y="1918252"/>
            <a:ext cx="3509480" cy="3504334"/>
          </a:xfrm>
          <a:prstGeom prst="rect">
            <a:avLst/>
          </a:prstGeom>
        </p:spPr>
      </p:pic>
      <p:sp>
        <p:nvSpPr>
          <p:cNvPr id="10"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Tree>
    <p:extLst>
      <p:ext uri="{BB962C8B-B14F-4D97-AF65-F5344CB8AC3E}">
        <p14:creationId xmlns:p14="http://schemas.microsoft.com/office/powerpoint/2010/main" val="137756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a:srcRect t="6298" b="9048"/>
          <a:stretch/>
        </p:blipFill>
        <p:spPr>
          <a:xfrm>
            <a:off x="0" y="0"/>
            <a:ext cx="12192000" cy="6883067"/>
          </a:xfrm>
          <a:prstGeom prst="rect">
            <a:avLst/>
          </a:prstGeom>
        </p:spPr>
      </p:pic>
      <p:pic>
        <p:nvPicPr>
          <p:cNvPr id="7" name="Bildobjekt 4" descr="Bildobjekt 4"/>
          <p:cNvPicPr>
            <a:picLocks noChangeAspect="1"/>
          </p:cNvPicPr>
          <p:nvPr/>
        </p:nvPicPr>
        <p:blipFill>
          <a:blip r:embed="rId4"/>
          <a:srcRect l="1995" t="1410" r="2245" b="1268"/>
          <a:stretch>
            <a:fillRect/>
          </a:stretch>
        </p:blipFill>
        <p:spPr>
          <a:xfrm>
            <a:off x="7558775" y="554645"/>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1218" y="603036"/>
            <a:ext cx="428632" cy="407914"/>
          </a:xfrm>
          <a:prstGeom prst="rect">
            <a:avLst/>
          </a:prstGeom>
        </p:spPr>
      </p:pic>
      <p:sp>
        <p:nvSpPr>
          <p:cNvPr id="6" name="textruta 5"/>
          <p:cNvSpPr txBox="1"/>
          <p:nvPr/>
        </p:nvSpPr>
        <p:spPr>
          <a:xfrm>
            <a:off x="1019920" y="533930"/>
            <a:ext cx="6538855"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Anställningsbevis</a:t>
            </a:r>
          </a:p>
        </p:txBody>
      </p:sp>
      <p:sp>
        <p:nvSpPr>
          <p:cNvPr id="8" name="Kommentar i oval 7"/>
          <p:cNvSpPr/>
          <p:nvPr/>
        </p:nvSpPr>
        <p:spPr>
          <a:xfrm>
            <a:off x="4261668" y="1678313"/>
            <a:ext cx="3000214" cy="1843234"/>
          </a:xfrm>
          <a:prstGeom prst="wedgeEllipseCallout">
            <a:avLst>
              <a:gd name="adj1" fmla="val -71002"/>
              <a:gd name="adj2" fmla="val 55923"/>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p:cNvSpPr txBox="1"/>
          <p:nvPr/>
        </p:nvSpPr>
        <p:spPr>
          <a:xfrm>
            <a:off x="4495064" y="1907432"/>
            <a:ext cx="2533421" cy="1384995"/>
          </a:xfrm>
          <a:prstGeom prst="rect">
            <a:avLst/>
          </a:prstGeom>
          <a:noFill/>
        </p:spPr>
        <p:txBody>
          <a:bodyPr wrap="square" rtlCol="0">
            <a:spAutoFit/>
          </a:bodyPr>
          <a:lstStyle/>
          <a:p>
            <a:pPr algn="ctr"/>
            <a:r>
              <a:rPr lang="sv-SE" sz="2800" b="1" dirty="0">
                <a:solidFill>
                  <a:schemeClr val="bg1"/>
                </a:solidFill>
                <a:latin typeface="Barlow" panose="00000500000000000000" pitchFamily="50" charset="0"/>
                <a:cs typeface="Arial" panose="020B0604020202020204" pitchFamily="34" charset="0"/>
              </a:rPr>
              <a:t>Ett viktigt avtal för din trygghet!</a:t>
            </a:r>
          </a:p>
        </p:txBody>
      </p:sp>
      <p:pic>
        <p:nvPicPr>
          <p:cNvPr id="11" name="Bildobjek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1096570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p:cNvSpPr txBox="1"/>
          <p:nvPr/>
        </p:nvSpPr>
        <p:spPr>
          <a:xfrm>
            <a:off x="-17734047" y="-7515327"/>
            <a:ext cx="428103" cy="10618291"/>
          </a:xfrm>
          <a:prstGeom prst="rect">
            <a:avLst/>
          </a:prstGeom>
          <a:noFill/>
        </p:spPr>
        <p:txBody>
          <a:bodyPr wrap="square" rtlCol="0">
            <a:spAutoFit/>
          </a:bodyPr>
          <a:lstStyle/>
          <a:p>
            <a:pPr algn="ctr"/>
            <a:r>
              <a:rPr lang="sv-SE" sz="2800" b="1" dirty="0">
                <a:solidFill>
                  <a:schemeClr val="bg1"/>
                </a:solidFill>
                <a:latin typeface="Arial" panose="020B0604020202020204" pitchFamily="34" charset="0"/>
                <a:cs typeface="Arial" panose="020B0604020202020204" pitchFamily="34" charset="0"/>
              </a:rPr>
              <a:t>1</a:t>
            </a:r>
          </a:p>
          <a:p>
            <a:pPr algn="ctr"/>
            <a:r>
              <a:rPr lang="sv-SE" sz="2800" b="1" dirty="0">
                <a:solidFill>
                  <a:schemeClr val="bg1"/>
                </a:solidFill>
                <a:latin typeface="Arial" panose="020B0604020202020204" pitchFamily="34" charset="0"/>
                <a:cs typeface="Arial" panose="020B0604020202020204" pitchFamily="34" charset="0"/>
              </a:rPr>
              <a:t>Arbetstagare</a:t>
            </a:r>
          </a:p>
          <a:p>
            <a:pPr algn="ctr"/>
            <a:r>
              <a:rPr lang="sv-SE" sz="1600" b="1" dirty="0">
                <a:solidFill>
                  <a:schemeClr val="bg1"/>
                </a:solidFill>
                <a:latin typeface="Arial" panose="020B0604020202020204" pitchFamily="34" charset="0"/>
                <a:cs typeface="Arial" panose="020B0604020202020204" pitchFamily="34" charset="0"/>
              </a:rPr>
              <a:t>Här ska dina </a:t>
            </a:r>
          </a:p>
          <a:p>
            <a:pPr algn="ctr"/>
            <a:r>
              <a:rPr lang="sv-SE" sz="1600" b="1" dirty="0">
                <a:solidFill>
                  <a:schemeClr val="bg1"/>
                </a:solidFill>
                <a:latin typeface="Arial" panose="020B0604020202020204" pitchFamily="34" charset="0"/>
                <a:cs typeface="Arial" panose="020B0604020202020204" pitchFamily="34" charset="0"/>
              </a:rPr>
              <a:t>personuppgifter finnas</a:t>
            </a:r>
          </a:p>
        </p:txBody>
      </p:sp>
      <p:pic>
        <p:nvPicPr>
          <p:cNvPr id="3" name="Bildobjekt 2"/>
          <p:cNvPicPr>
            <a:picLocks noChangeAspect="1"/>
          </p:cNvPicPr>
          <p:nvPr/>
        </p:nvPicPr>
        <p:blipFill>
          <a:blip r:embed="rId3"/>
          <a:stretch>
            <a:fillRect/>
          </a:stretch>
        </p:blipFill>
        <p:spPr>
          <a:xfrm>
            <a:off x="0" y="-78564"/>
            <a:ext cx="12231435" cy="8154290"/>
          </a:xfrm>
          <a:prstGeom prst="rect">
            <a:avLst/>
          </a:prstGeom>
        </p:spPr>
      </p:pic>
      <p:pic>
        <p:nvPicPr>
          <p:cNvPr id="7" name="Bildobjekt 4" descr="Bildobjekt 4"/>
          <p:cNvPicPr>
            <a:picLocks noChangeAspect="1"/>
          </p:cNvPicPr>
          <p:nvPr/>
        </p:nvPicPr>
        <p:blipFill>
          <a:blip r:embed="rId4"/>
          <a:srcRect l="1995" t="1410" r="2245" b="1268"/>
          <a:stretch>
            <a:fillRect/>
          </a:stretch>
        </p:blipFill>
        <p:spPr>
          <a:xfrm>
            <a:off x="7514118" y="604468"/>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518" y="604468"/>
            <a:ext cx="428632" cy="407914"/>
          </a:xfrm>
          <a:prstGeom prst="rect">
            <a:avLst/>
          </a:prstGeom>
        </p:spPr>
      </p:pic>
      <p:sp>
        <p:nvSpPr>
          <p:cNvPr id="6" name="textruta 5"/>
          <p:cNvSpPr txBox="1"/>
          <p:nvPr/>
        </p:nvSpPr>
        <p:spPr>
          <a:xfrm>
            <a:off x="1006838" y="572070"/>
            <a:ext cx="6507280"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Anställningsbevis</a:t>
            </a:r>
          </a:p>
        </p:txBody>
      </p:sp>
      <p:sp>
        <p:nvSpPr>
          <p:cNvPr id="8" name="Kommentar i oval 7"/>
          <p:cNvSpPr/>
          <p:nvPr/>
        </p:nvSpPr>
        <p:spPr>
          <a:xfrm>
            <a:off x="1098715" y="2223672"/>
            <a:ext cx="3358186" cy="2025488"/>
          </a:xfrm>
          <a:prstGeom prst="wedgeEllipseCallout">
            <a:avLst>
              <a:gd name="adj1" fmla="val 89718"/>
              <a:gd name="adj2" fmla="val 2032"/>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latin typeface="Barlow" panose="00000500000000000000" pitchFamily="50" charset="0"/>
              </a:rPr>
              <a:t>1.</a:t>
            </a:r>
          </a:p>
          <a:p>
            <a:pPr algn="ctr"/>
            <a:r>
              <a:rPr lang="sv-SE" sz="2800" b="1" dirty="0">
                <a:latin typeface="Barlow" panose="00000500000000000000" pitchFamily="50" charset="0"/>
              </a:rPr>
              <a:t>Arbetstagare</a:t>
            </a:r>
          </a:p>
          <a:p>
            <a:pPr algn="ctr"/>
            <a:r>
              <a:rPr lang="sv-SE" b="1" dirty="0">
                <a:latin typeface="Barlow" panose="00000500000000000000" pitchFamily="50" charset="0"/>
              </a:rPr>
              <a:t>Här ska dina </a:t>
            </a:r>
          </a:p>
          <a:p>
            <a:pPr algn="ctr"/>
            <a:r>
              <a:rPr lang="sv-SE" b="1" dirty="0">
                <a:latin typeface="Barlow" panose="00000500000000000000" pitchFamily="50" charset="0"/>
              </a:rPr>
              <a:t>personuppgifter finnas.</a:t>
            </a:r>
          </a:p>
        </p:txBody>
      </p:sp>
      <p:sp>
        <p:nvSpPr>
          <p:cNvPr id="11" name="Rektangel 10"/>
          <p:cNvSpPr/>
          <p:nvPr/>
        </p:nvSpPr>
        <p:spPr>
          <a:xfrm>
            <a:off x="7719518" y="1139000"/>
            <a:ext cx="3299002" cy="616648"/>
          </a:xfrm>
          <a:prstGeom prst="rect">
            <a:avLst/>
          </a:prstGeom>
          <a:solidFill>
            <a:srgbClr val="EEF5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1935132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1057" y="0"/>
            <a:ext cx="12193057" cy="8131573"/>
          </a:xfrm>
          <a:prstGeom prst="rect">
            <a:avLst/>
          </a:prstGeom>
        </p:spPr>
      </p:pic>
      <p:pic>
        <p:nvPicPr>
          <p:cNvPr id="7" name="Bildobjekt 4" descr="Bildobjekt 4"/>
          <p:cNvPicPr>
            <a:picLocks noChangeAspect="1"/>
          </p:cNvPicPr>
          <p:nvPr/>
        </p:nvPicPr>
        <p:blipFill>
          <a:blip r:embed="rId4"/>
          <a:srcRect l="1995" t="1410" r="2245" b="1268"/>
          <a:stretch>
            <a:fillRect/>
          </a:stretch>
        </p:blipFill>
        <p:spPr>
          <a:xfrm>
            <a:off x="7579850" y="554645"/>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2809" y="581100"/>
            <a:ext cx="428632" cy="407914"/>
          </a:xfrm>
          <a:prstGeom prst="rect">
            <a:avLst/>
          </a:prstGeom>
        </p:spPr>
      </p:pic>
      <p:sp>
        <p:nvSpPr>
          <p:cNvPr id="6" name="textruta 5"/>
          <p:cNvSpPr txBox="1"/>
          <p:nvPr/>
        </p:nvSpPr>
        <p:spPr>
          <a:xfrm>
            <a:off x="1003973" y="554645"/>
            <a:ext cx="6575877"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Anställningsbevis</a:t>
            </a:r>
          </a:p>
        </p:txBody>
      </p:sp>
      <p:sp>
        <p:nvSpPr>
          <p:cNvPr id="8" name="Kommentar i oval 7"/>
          <p:cNvSpPr/>
          <p:nvPr/>
        </p:nvSpPr>
        <p:spPr>
          <a:xfrm>
            <a:off x="1055688" y="1940888"/>
            <a:ext cx="3372173" cy="2033241"/>
          </a:xfrm>
          <a:prstGeom prst="wedgeEllipseCallout">
            <a:avLst>
              <a:gd name="adj1" fmla="val 76409"/>
              <a:gd name="adj2" fmla="val 17013"/>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p:cNvSpPr txBox="1"/>
          <p:nvPr/>
        </p:nvSpPr>
        <p:spPr>
          <a:xfrm>
            <a:off x="1633095" y="2032623"/>
            <a:ext cx="2327881" cy="1785104"/>
          </a:xfrm>
          <a:prstGeom prst="rect">
            <a:avLst/>
          </a:prstGeom>
          <a:noFill/>
        </p:spPr>
        <p:txBody>
          <a:bodyPr wrap="none" rtlCol="0">
            <a:spAutoFit/>
          </a:bodyPr>
          <a:lstStyle/>
          <a:p>
            <a:pPr algn="ctr"/>
            <a:r>
              <a:rPr lang="sv-SE" sz="2800" b="1" dirty="0">
                <a:solidFill>
                  <a:schemeClr val="bg1"/>
                </a:solidFill>
                <a:latin typeface="Barlow" panose="00000500000000000000" pitchFamily="50" charset="0"/>
                <a:cs typeface="Arial" panose="020B0604020202020204" pitchFamily="34" charset="0"/>
              </a:rPr>
              <a:t>2.</a:t>
            </a:r>
          </a:p>
          <a:p>
            <a:pPr algn="ctr"/>
            <a:r>
              <a:rPr lang="sv-SE" sz="2800" b="1" dirty="0">
                <a:solidFill>
                  <a:schemeClr val="bg1"/>
                </a:solidFill>
                <a:latin typeface="Barlow" panose="00000500000000000000" pitchFamily="50" charset="0"/>
                <a:cs typeface="Arial" panose="020B0604020202020204" pitchFamily="34" charset="0"/>
              </a:rPr>
              <a:t>Arbetsgivare </a:t>
            </a:r>
          </a:p>
          <a:p>
            <a:pPr algn="ctr"/>
            <a:r>
              <a:rPr lang="sv-SE" b="1" dirty="0">
                <a:solidFill>
                  <a:schemeClr val="bg1"/>
                </a:solidFill>
                <a:latin typeface="Barlow" panose="00000500000000000000" pitchFamily="50" charset="0"/>
                <a:cs typeface="Arial" panose="020B0604020202020204" pitchFamily="34" charset="0"/>
              </a:rPr>
              <a:t>Kontaktuppgifter till </a:t>
            </a:r>
          </a:p>
          <a:p>
            <a:pPr algn="ctr"/>
            <a:r>
              <a:rPr lang="sv-SE" b="1" dirty="0">
                <a:solidFill>
                  <a:schemeClr val="bg1"/>
                </a:solidFill>
                <a:latin typeface="Barlow" panose="00000500000000000000" pitchFamily="50" charset="0"/>
                <a:cs typeface="Arial" panose="020B0604020202020204" pitchFamily="34" charset="0"/>
              </a:rPr>
              <a:t>    din arbetsgivare </a:t>
            </a:r>
          </a:p>
          <a:p>
            <a:pPr algn="ctr"/>
            <a:r>
              <a:rPr lang="sv-SE" b="1" dirty="0">
                <a:solidFill>
                  <a:schemeClr val="bg1"/>
                </a:solidFill>
                <a:latin typeface="Barlow" panose="00000500000000000000" pitchFamily="50" charset="0"/>
                <a:cs typeface="Arial" panose="020B0604020202020204" pitchFamily="34" charset="0"/>
              </a:rPr>
              <a:t>ska finnas här.</a:t>
            </a:r>
          </a:p>
        </p:txBody>
      </p:sp>
      <p:sp>
        <p:nvSpPr>
          <p:cNvPr id="12" name="Rektangel 11"/>
          <p:cNvSpPr/>
          <p:nvPr/>
        </p:nvSpPr>
        <p:spPr>
          <a:xfrm>
            <a:off x="7772400" y="1673352"/>
            <a:ext cx="3310128" cy="804672"/>
          </a:xfrm>
          <a:prstGeom prst="rect">
            <a:avLst/>
          </a:prstGeom>
          <a:solidFill>
            <a:srgbClr val="EEF5E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2004666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stretch>
            <a:fillRect/>
          </a:stretch>
        </p:blipFill>
        <p:spPr>
          <a:xfrm>
            <a:off x="3056490" y="0"/>
            <a:ext cx="4682563" cy="6858691"/>
          </a:xfrm>
          <a:prstGeom prst="rect">
            <a:avLst/>
          </a:prstGeom>
        </p:spPr>
      </p:pic>
      <p:pic>
        <p:nvPicPr>
          <p:cNvPr id="13" name="Bildobjekt 12"/>
          <p:cNvPicPr>
            <a:picLocks noChangeAspect="1"/>
          </p:cNvPicPr>
          <p:nvPr/>
        </p:nvPicPr>
        <p:blipFill>
          <a:blip r:embed="rId4"/>
          <a:stretch>
            <a:fillRect/>
          </a:stretch>
        </p:blipFill>
        <p:spPr>
          <a:xfrm>
            <a:off x="7520880" y="0"/>
            <a:ext cx="4671120" cy="6858594"/>
          </a:xfrm>
          <a:prstGeom prst="rect">
            <a:avLst/>
          </a:prstGeom>
        </p:spPr>
      </p:pic>
      <p:sp>
        <p:nvSpPr>
          <p:cNvPr id="11" name="Rektangel 10"/>
          <p:cNvSpPr/>
          <p:nvPr/>
        </p:nvSpPr>
        <p:spPr>
          <a:xfrm>
            <a:off x="7744968" y="2459736"/>
            <a:ext cx="3328416" cy="932752"/>
          </a:xfrm>
          <a:prstGeom prst="rect">
            <a:avLst/>
          </a:prstGeom>
          <a:solidFill>
            <a:srgbClr val="EEF5E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p:cNvPicPr>
            <a:picLocks noChangeAspect="1"/>
          </p:cNvPicPr>
          <p:nvPr/>
        </p:nvPicPr>
        <p:blipFill rotWithShape="1">
          <a:blip r:embed="rId5"/>
          <a:srcRect r="69319"/>
          <a:stretch/>
        </p:blipFill>
        <p:spPr>
          <a:xfrm>
            <a:off x="-60181" y="-287338"/>
            <a:ext cx="3553389" cy="7145338"/>
          </a:xfrm>
          <a:prstGeom prst="rect">
            <a:avLst/>
          </a:prstGeom>
        </p:spPr>
      </p:pic>
      <p:sp>
        <p:nvSpPr>
          <p:cNvPr id="8" name="Kommentar i oval 7"/>
          <p:cNvSpPr/>
          <p:nvPr/>
        </p:nvSpPr>
        <p:spPr>
          <a:xfrm>
            <a:off x="1070565" y="2269550"/>
            <a:ext cx="3281380" cy="2245875"/>
          </a:xfrm>
          <a:prstGeom prst="wedgeEllipseCallout">
            <a:avLst>
              <a:gd name="adj1" fmla="val 81875"/>
              <a:gd name="adj2" fmla="val -60853"/>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p:cNvSpPr txBox="1"/>
          <p:nvPr/>
        </p:nvSpPr>
        <p:spPr>
          <a:xfrm>
            <a:off x="1434512" y="2331406"/>
            <a:ext cx="2553485" cy="1785104"/>
          </a:xfrm>
          <a:prstGeom prst="rect">
            <a:avLst/>
          </a:prstGeom>
          <a:noFill/>
        </p:spPr>
        <p:txBody>
          <a:bodyPr wrap="square" rtlCol="0">
            <a:spAutoFit/>
          </a:bodyPr>
          <a:lstStyle/>
          <a:p>
            <a:pPr algn="ctr"/>
            <a:r>
              <a:rPr lang="sv-SE" sz="2800" b="1" dirty="0">
                <a:solidFill>
                  <a:schemeClr val="bg1"/>
                </a:solidFill>
                <a:latin typeface="Barlow" panose="00000500000000000000" pitchFamily="50" charset="0"/>
                <a:cs typeface="Arial" panose="020B0604020202020204" pitchFamily="34" charset="0"/>
              </a:rPr>
              <a:t>3.</a:t>
            </a:r>
          </a:p>
          <a:p>
            <a:pPr algn="ctr"/>
            <a:r>
              <a:rPr lang="sv-SE" sz="2800" b="1" dirty="0">
                <a:solidFill>
                  <a:schemeClr val="bg1"/>
                </a:solidFill>
                <a:latin typeface="Barlow" panose="00000500000000000000" pitchFamily="50" charset="0"/>
                <a:cs typeface="Arial" panose="020B0604020202020204" pitchFamily="34" charset="0"/>
              </a:rPr>
              <a:t>Anställningen</a:t>
            </a:r>
          </a:p>
          <a:p>
            <a:pPr algn="ctr"/>
            <a:r>
              <a:rPr lang="sv-SE" b="1" dirty="0">
                <a:solidFill>
                  <a:schemeClr val="bg1"/>
                </a:solidFill>
                <a:latin typeface="Barlow" panose="00000500000000000000" pitchFamily="50" charset="0"/>
                <a:cs typeface="Arial" panose="020B0604020202020204" pitchFamily="34" charset="0"/>
              </a:rPr>
              <a:t>Här ska det specificeras vilken typ av anställning du har.</a:t>
            </a:r>
          </a:p>
        </p:txBody>
      </p:sp>
      <p:sp>
        <p:nvSpPr>
          <p:cNvPr id="6" name="textruta 5"/>
          <p:cNvSpPr txBox="1"/>
          <p:nvPr/>
        </p:nvSpPr>
        <p:spPr>
          <a:xfrm>
            <a:off x="1043984" y="591912"/>
            <a:ext cx="6441784"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Anställningsbevis</a:t>
            </a:r>
          </a:p>
        </p:txBody>
      </p:sp>
      <p:pic>
        <p:nvPicPr>
          <p:cNvPr id="7" name="Bildobjekt 4" descr="Bildobjekt 4"/>
          <p:cNvPicPr>
            <a:picLocks noChangeAspect="1"/>
          </p:cNvPicPr>
          <p:nvPr/>
        </p:nvPicPr>
        <p:blipFill>
          <a:blip r:embed="rId6"/>
          <a:srcRect l="1995" t="1410" r="2245" b="1268"/>
          <a:stretch>
            <a:fillRect/>
          </a:stretch>
        </p:blipFill>
        <p:spPr>
          <a:xfrm>
            <a:off x="7497472" y="592009"/>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5527" y="591912"/>
            <a:ext cx="428632" cy="407914"/>
          </a:xfrm>
          <a:prstGeom prst="rect">
            <a:avLst/>
          </a:prstGeom>
        </p:spPr>
      </p:pic>
      <p:pic>
        <p:nvPicPr>
          <p:cNvPr id="4" name="Bildobjekt 3"/>
          <p:cNvPicPr>
            <a:picLocks noChangeAspect="1"/>
          </p:cNvPicPr>
          <p:nvPr/>
        </p:nvPicPr>
        <p:blipFill>
          <a:blip r:embed="rId8"/>
          <a:stretch>
            <a:fillRect/>
          </a:stretch>
        </p:blipFill>
        <p:spPr>
          <a:xfrm>
            <a:off x="7708872" y="2629797"/>
            <a:ext cx="3304318" cy="762691"/>
          </a:xfrm>
          <a:prstGeom prst="rect">
            <a:avLst/>
          </a:prstGeom>
        </p:spPr>
      </p:pic>
      <p:pic>
        <p:nvPicPr>
          <p:cNvPr id="14" name="Bildobjekt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2984088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stretch>
            <a:fillRect/>
          </a:stretch>
        </p:blipFill>
        <p:spPr>
          <a:xfrm>
            <a:off x="-1057" y="-54458"/>
            <a:ext cx="12182540" cy="8124559"/>
          </a:xfrm>
          <a:prstGeom prst="rect">
            <a:avLst/>
          </a:prstGeom>
        </p:spPr>
      </p:pic>
      <p:pic>
        <p:nvPicPr>
          <p:cNvPr id="7" name="Bildobjekt 4" descr="Bildobjekt 4"/>
          <p:cNvPicPr>
            <a:picLocks noChangeAspect="1"/>
          </p:cNvPicPr>
          <p:nvPr/>
        </p:nvPicPr>
        <p:blipFill>
          <a:blip r:embed="rId4"/>
          <a:srcRect l="1995" t="1410" r="2245" b="1268"/>
          <a:stretch>
            <a:fillRect/>
          </a:stretch>
        </p:blipFill>
        <p:spPr>
          <a:xfrm>
            <a:off x="7544720" y="551145"/>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8662" y="581030"/>
            <a:ext cx="428632" cy="407914"/>
          </a:xfrm>
          <a:prstGeom prst="rect">
            <a:avLst/>
          </a:prstGeom>
        </p:spPr>
      </p:pic>
      <p:sp>
        <p:nvSpPr>
          <p:cNvPr id="6" name="textruta 5"/>
          <p:cNvSpPr txBox="1"/>
          <p:nvPr/>
        </p:nvSpPr>
        <p:spPr>
          <a:xfrm>
            <a:off x="1055688" y="552501"/>
            <a:ext cx="6489032"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Anställningsbevis</a:t>
            </a:r>
          </a:p>
        </p:txBody>
      </p:sp>
      <p:sp>
        <p:nvSpPr>
          <p:cNvPr id="8" name="Kommentar i oval 7"/>
          <p:cNvSpPr/>
          <p:nvPr/>
        </p:nvSpPr>
        <p:spPr>
          <a:xfrm>
            <a:off x="1055688" y="1751213"/>
            <a:ext cx="3221157" cy="2013206"/>
          </a:xfrm>
          <a:prstGeom prst="wedgeEllipseCallout">
            <a:avLst>
              <a:gd name="adj1" fmla="val 82514"/>
              <a:gd name="adj2" fmla="val -19039"/>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p:cNvSpPr txBox="1"/>
          <p:nvPr/>
        </p:nvSpPr>
        <p:spPr>
          <a:xfrm>
            <a:off x="370433" y="1854588"/>
            <a:ext cx="4591666" cy="2400657"/>
          </a:xfrm>
          <a:prstGeom prst="rect">
            <a:avLst/>
          </a:prstGeom>
          <a:noFill/>
        </p:spPr>
        <p:txBody>
          <a:bodyPr wrap="square" numCol="1" rtlCol="0">
            <a:spAutoFit/>
          </a:bodyPr>
          <a:lstStyle/>
          <a:p>
            <a:pPr algn="ctr"/>
            <a:r>
              <a:rPr lang="sv-SE" sz="2800" b="1" dirty="0">
                <a:solidFill>
                  <a:schemeClr val="bg1"/>
                </a:solidFill>
                <a:latin typeface="Barlow" panose="00000500000000000000" pitchFamily="50" charset="0"/>
                <a:cs typeface="Arial" panose="020B0604020202020204" pitchFamily="34" charset="0"/>
              </a:rPr>
              <a:t>4.</a:t>
            </a:r>
          </a:p>
          <a:p>
            <a:pPr algn="ctr"/>
            <a:r>
              <a:rPr lang="sv-SE" sz="2800" b="1" dirty="0">
                <a:solidFill>
                  <a:schemeClr val="bg1"/>
                </a:solidFill>
                <a:latin typeface="Barlow" panose="00000500000000000000" pitchFamily="50" charset="0"/>
                <a:cs typeface="Arial" panose="020B0604020202020204" pitchFamily="34" charset="0"/>
              </a:rPr>
              <a:t>Anställningsvillkor</a:t>
            </a:r>
          </a:p>
          <a:p>
            <a:pPr algn="ctr"/>
            <a:r>
              <a:rPr lang="sv-SE" b="1" dirty="0">
                <a:solidFill>
                  <a:schemeClr val="bg1"/>
                </a:solidFill>
                <a:latin typeface="Barlow" panose="00000500000000000000" pitchFamily="50" charset="0"/>
                <a:cs typeface="Arial" panose="020B0604020202020204" pitchFamily="34" charset="0"/>
              </a:rPr>
              <a:t>Här regleras bl.a.  sådant som </a:t>
            </a:r>
          </a:p>
          <a:p>
            <a:pPr algn="ctr"/>
            <a:r>
              <a:rPr lang="sv-SE" b="1" dirty="0">
                <a:solidFill>
                  <a:schemeClr val="bg1"/>
                </a:solidFill>
                <a:latin typeface="Barlow" panose="00000500000000000000" pitchFamily="50" charset="0"/>
                <a:cs typeface="Arial" panose="020B0604020202020204" pitchFamily="34" charset="0"/>
              </a:rPr>
              <a:t>lön och semester.</a:t>
            </a:r>
          </a:p>
          <a:p>
            <a:pPr algn="ctr"/>
            <a:endParaRPr lang="sv-SE" sz="2000" b="1" dirty="0">
              <a:latin typeface="Arial" panose="020B0604020202020204" pitchFamily="34" charset="0"/>
              <a:cs typeface="Arial" panose="020B0604020202020204" pitchFamily="34" charset="0"/>
            </a:endParaRPr>
          </a:p>
          <a:p>
            <a:r>
              <a:rPr lang="sv-SE" b="1" dirty="0"/>
              <a:t> </a:t>
            </a:r>
            <a:endParaRPr lang="sv-SE" dirty="0"/>
          </a:p>
          <a:p>
            <a:endParaRPr lang="sv-SE" sz="2000" dirty="0">
              <a:latin typeface="Georgia" panose="02040502050405020303" pitchFamily="18" charset="0"/>
            </a:endParaRPr>
          </a:p>
        </p:txBody>
      </p:sp>
      <p:pic>
        <p:nvPicPr>
          <p:cNvPr id="2" name="Bildobjekt 1"/>
          <p:cNvPicPr>
            <a:picLocks noChangeAspect="1"/>
          </p:cNvPicPr>
          <p:nvPr/>
        </p:nvPicPr>
        <p:blipFill>
          <a:blip r:embed="rId6"/>
          <a:stretch>
            <a:fillRect/>
          </a:stretch>
        </p:blipFill>
        <p:spPr>
          <a:xfrm>
            <a:off x="7738376" y="3532877"/>
            <a:ext cx="3304318" cy="768163"/>
          </a:xfrm>
          <a:prstGeom prst="rect">
            <a:avLst/>
          </a:prstGeom>
        </p:spPr>
      </p:pic>
      <p:pic>
        <p:nvPicPr>
          <p:cNvPr id="10" name="Bildobjekt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1455661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0" y="0"/>
            <a:ext cx="12198521" cy="8135217"/>
          </a:xfrm>
          <a:prstGeom prst="rect">
            <a:avLst/>
          </a:prstGeom>
        </p:spPr>
      </p:pic>
      <p:pic>
        <p:nvPicPr>
          <p:cNvPr id="7" name="Bildobjekt 4" descr="Bildobjekt 4"/>
          <p:cNvPicPr>
            <a:picLocks noChangeAspect="1"/>
          </p:cNvPicPr>
          <p:nvPr/>
        </p:nvPicPr>
        <p:blipFill>
          <a:blip r:embed="rId4"/>
          <a:srcRect l="1995" t="1410" r="2245" b="1268"/>
          <a:stretch>
            <a:fillRect/>
          </a:stretch>
        </p:blipFill>
        <p:spPr>
          <a:xfrm>
            <a:off x="7524986" y="555338"/>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433" y="586395"/>
            <a:ext cx="428632" cy="407914"/>
          </a:xfrm>
          <a:prstGeom prst="rect">
            <a:avLst/>
          </a:prstGeom>
        </p:spPr>
      </p:pic>
      <p:sp>
        <p:nvSpPr>
          <p:cNvPr id="6" name="textruta 5"/>
          <p:cNvSpPr txBox="1"/>
          <p:nvPr/>
        </p:nvSpPr>
        <p:spPr>
          <a:xfrm>
            <a:off x="1010488" y="555338"/>
            <a:ext cx="6514498"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Anställningsbevis</a:t>
            </a:r>
          </a:p>
        </p:txBody>
      </p:sp>
      <p:sp>
        <p:nvSpPr>
          <p:cNvPr id="8" name="Kommentar i oval 7"/>
          <p:cNvSpPr/>
          <p:nvPr/>
        </p:nvSpPr>
        <p:spPr>
          <a:xfrm>
            <a:off x="1065928" y="2029621"/>
            <a:ext cx="3104586" cy="2315330"/>
          </a:xfrm>
          <a:prstGeom prst="wedgeEllipseCallout">
            <a:avLst>
              <a:gd name="adj1" fmla="val 64288"/>
              <a:gd name="adj2" fmla="val -15135"/>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p:cNvSpPr txBox="1"/>
          <p:nvPr/>
        </p:nvSpPr>
        <p:spPr>
          <a:xfrm>
            <a:off x="1021017" y="2187313"/>
            <a:ext cx="3149497" cy="2369880"/>
          </a:xfrm>
          <a:prstGeom prst="rect">
            <a:avLst/>
          </a:prstGeom>
          <a:noFill/>
          <a:ln>
            <a:noFill/>
          </a:ln>
        </p:spPr>
        <p:txBody>
          <a:bodyPr wrap="square" numCol="1" rtlCol="0">
            <a:spAutoFit/>
          </a:bodyPr>
          <a:lstStyle/>
          <a:p>
            <a:pPr algn="ctr"/>
            <a:r>
              <a:rPr lang="sv-SE" sz="2800" b="1" dirty="0">
                <a:solidFill>
                  <a:schemeClr val="bg1"/>
                </a:solidFill>
                <a:latin typeface="Barlow" panose="00000500000000000000" pitchFamily="50" charset="0"/>
                <a:cs typeface="Arial" panose="020B0604020202020204" pitchFamily="34" charset="0"/>
              </a:rPr>
              <a:t>5.</a:t>
            </a:r>
          </a:p>
          <a:p>
            <a:pPr algn="ctr"/>
            <a:r>
              <a:rPr lang="sv-SE" sz="2800" b="1" dirty="0">
                <a:solidFill>
                  <a:schemeClr val="bg1"/>
                </a:solidFill>
                <a:latin typeface="Barlow" panose="00000500000000000000" pitchFamily="50" charset="0"/>
                <a:cs typeface="Arial" panose="020B0604020202020204" pitchFamily="34" charset="0"/>
              </a:rPr>
              <a:t>Kollektivavtal</a:t>
            </a:r>
          </a:p>
          <a:p>
            <a:pPr algn="ctr"/>
            <a:r>
              <a:rPr lang="sv-SE" b="1" dirty="0">
                <a:solidFill>
                  <a:schemeClr val="bg1"/>
                </a:solidFill>
                <a:latin typeface="Barlow" panose="00000500000000000000" pitchFamily="50" charset="0"/>
                <a:cs typeface="Arial" panose="020B0604020202020204" pitchFamily="34" charset="0"/>
              </a:rPr>
              <a:t>Här noteras vilket kollektivavtal arbetsplatsen är kopplat till.</a:t>
            </a:r>
            <a:endParaRPr lang="sv-SE" sz="2800" b="1" dirty="0">
              <a:solidFill>
                <a:schemeClr val="bg1"/>
              </a:solidFill>
              <a:latin typeface="Barlow" panose="00000500000000000000" pitchFamily="50" charset="0"/>
              <a:cs typeface="Arial" panose="020B0604020202020204" pitchFamily="34" charset="0"/>
            </a:endParaRPr>
          </a:p>
          <a:p>
            <a:r>
              <a:rPr lang="sv-SE" b="1" dirty="0">
                <a:solidFill>
                  <a:srgbClr val="1C320A"/>
                </a:solidFill>
              </a:rPr>
              <a:t> </a:t>
            </a:r>
            <a:endParaRPr lang="sv-SE" dirty="0">
              <a:solidFill>
                <a:srgbClr val="1C320A"/>
              </a:solidFill>
            </a:endParaRPr>
          </a:p>
          <a:p>
            <a:endParaRPr lang="sv-SE" sz="2000" dirty="0">
              <a:latin typeface="Georgia" panose="02040502050405020303" pitchFamily="18" charset="0"/>
            </a:endParaRPr>
          </a:p>
        </p:txBody>
      </p:sp>
      <p:sp>
        <p:nvSpPr>
          <p:cNvPr id="12" name="Rektangel 11"/>
          <p:cNvSpPr/>
          <p:nvPr/>
        </p:nvSpPr>
        <p:spPr>
          <a:xfrm>
            <a:off x="7702039" y="4279392"/>
            <a:ext cx="3316481" cy="621792"/>
          </a:xfrm>
          <a:prstGeom prst="rect">
            <a:avLst/>
          </a:prstGeom>
          <a:solidFill>
            <a:srgbClr val="EEF5E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2578696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055689" y="536959"/>
            <a:ext cx="6478967" cy="707886"/>
          </a:xfrm>
          <a:prstGeom prst="rect">
            <a:avLst/>
          </a:prstGeom>
          <a:noFill/>
        </p:spPr>
        <p:txBody>
          <a:bodyPr wrap="square" rtlCol="0">
            <a:spAutoFit/>
          </a:bodyPr>
          <a:lstStyle/>
          <a:p>
            <a:r>
              <a:rPr lang="sv-SE" sz="4000" b="1" dirty="0">
                <a:solidFill>
                  <a:srgbClr val="1C320A"/>
                </a:solidFill>
                <a:latin typeface="GS Grotezk Condensed" pitchFamily="50" charset="0"/>
                <a:ea typeface="GS Grotezk Condensed" pitchFamily="50" charset="0"/>
                <a:cs typeface="Arial" panose="020B0604020202020204" pitchFamily="34" charset="0"/>
              </a:rPr>
              <a:t>Vilka är vi?</a:t>
            </a:r>
          </a:p>
        </p:txBody>
      </p:sp>
      <p:sp>
        <p:nvSpPr>
          <p:cNvPr id="6" name="Rektangel 5"/>
          <p:cNvSpPr/>
          <p:nvPr/>
        </p:nvSpPr>
        <p:spPr>
          <a:xfrm>
            <a:off x="1224516" y="1732920"/>
            <a:ext cx="2607590" cy="34227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016" y="1969782"/>
            <a:ext cx="1336686" cy="1619446"/>
          </a:xfrm>
          <a:prstGeom prst="rect">
            <a:avLst/>
          </a:prstGeom>
        </p:spPr>
      </p:pic>
      <p:sp>
        <p:nvSpPr>
          <p:cNvPr id="8" name="textruta 7"/>
          <p:cNvSpPr txBox="1"/>
          <p:nvPr/>
        </p:nvSpPr>
        <p:spPr>
          <a:xfrm>
            <a:off x="1402709" y="3680792"/>
            <a:ext cx="2355743" cy="276999"/>
          </a:xfrm>
          <a:prstGeom prst="rect">
            <a:avLst/>
          </a:prstGeom>
          <a:noFill/>
        </p:spPr>
        <p:txBody>
          <a:bodyPr wrap="square" rtlCol="0">
            <a:spAutoFit/>
          </a:bodyPr>
          <a:lstStyle/>
          <a:p>
            <a:r>
              <a:rPr lang="sv-SE" sz="1200" b="1" dirty="0">
                <a:latin typeface="Georgia" panose="02040502050405020303" pitchFamily="18" charset="0"/>
              </a:rPr>
              <a:t>Julius Petzäll </a:t>
            </a:r>
            <a:r>
              <a:rPr lang="sv-SE" sz="1200" b="1" dirty="0" err="1">
                <a:latin typeface="Georgia" panose="02040502050405020303" pitchFamily="18" charset="0"/>
              </a:rPr>
              <a:t>Mendonca</a:t>
            </a:r>
            <a:endParaRPr lang="sv-SE" sz="1200" b="1" dirty="0">
              <a:latin typeface="Georgia" panose="02040502050405020303" pitchFamily="18" charset="0"/>
            </a:endParaRPr>
          </a:p>
        </p:txBody>
      </p:sp>
      <p:sp>
        <p:nvSpPr>
          <p:cNvPr id="9" name="textruta 8"/>
          <p:cNvSpPr txBox="1"/>
          <p:nvPr/>
        </p:nvSpPr>
        <p:spPr>
          <a:xfrm>
            <a:off x="1402710" y="3973445"/>
            <a:ext cx="2355743" cy="307777"/>
          </a:xfrm>
          <a:prstGeom prst="rect">
            <a:avLst/>
          </a:prstGeom>
          <a:noFill/>
        </p:spPr>
        <p:txBody>
          <a:bodyPr wrap="square" rtlCol="0">
            <a:spAutoFit/>
          </a:bodyPr>
          <a:lstStyle/>
          <a:p>
            <a:r>
              <a:rPr lang="sv-SE" sz="1400" dirty="0">
                <a:latin typeface="Georgia" panose="02040502050405020303" pitchFamily="18" charset="0"/>
              </a:rPr>
              <a:t>Sågverksarbetare</a:t>
            </a:r>
          </a:p>
        </p:txBody>
      </p:sp>
      <p:sp>
        <p:nvSpPr>
          <p:cNvPr id="10" name="textruta 9"/>
          <p:cNvSpPr txBox="1"/>
          <p:nvPr/>
        </p:nvSpPr>
        <p:spPr>
          <a:xfrm>
            <a:off x="1402710" y="4562227"/>
            <a:ext cx="2355743" cy="523220"/>
          </a:xfrm>
          <a:prstGeom prst="rect">
            <a:avLst/>
          </a:prstGeom>
          <a:noFill/>
        </p:spPr>
        <p:txBody>
          <a:bodyPr wrap="square" rtlCol="0">
            <a:spAutoFit/>
          </a:bodyPr>
          <a:lstStyle/>
          <a:p>
            <a:r>
              <a:rPr lang="sv-SE" sz="1400" dirty="0">
                <a:latin typeface="Georgia" panose="02040502050405020303" pitchFamily="18" charset="0"/>
              </a:rPr>
              <a:t>Förtroendevald, skolinformatör</a:t>
            </a:r>
          </a:p>
        </p:txBody>
      </p:sp>
      <p:pic>
        <p:nvPicPr>
          <p:cNvPr id="26" name="Bildobjekt 25"/>
          <p:cNvPicPr>
            <a:picLocks noChangeAspect="1"/>
          </p:cNvPicPr>
          <p:nvPr/>
        </p:nvPicPr>
        <p:blipFill>
          <a:blip r:embed="rId4"/>
          <a:stretch>
            <a:fillRect/>
          </a:stretch>
        </p:blipFill>
        <p:spPr>
          <a:xfrm>
            <a:off x="4482606" y="1717219"/>
            <a:ext cx="2621507" cy="3438442"/>
          </a:xfrm>
          <a:prstGeom prst="rect">
            <a:avLst/>
          </a:prstGeom>
        </p:spPr>
      </p:pic>
      <p:pic>
        <p:nvPicPr>
          <p:cNvPr id="27" name="Bildobjekt 26"/>
          <p:cNvPicPr>
            <a:picLocks noChangeAspect="1"/>
          </p:cNvPicPr>
          <p:nvPr/>
        </p:nvPicPr>
        <p:blipFill>
          <a:blip r:embed="rId4"/>
          <a:stretch>
            <a:fillRect/>
          </a:stretch>
        </p:blipFill>
        <p:spPr>
          <a:xfrm>
            <a:off x="7811910" y="1717219"/>
            <a:ext cx="2621507" cy="3438442"/>
          </a:xfrm>
          <a:prstGeom prst="rect">
            <a:avLst/>
          </a:prstGeom>
        </p:spPr>
      </p:pic>
      <p:sp>
        <p:nvSpPr>
          <p:cNvPr id="11"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273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Tree>
    <p:extLst>
      <p:ext uri="{BB962C8B-B14F-4D97-AF65-F5344CB8AC3E}">
        <p14:creationId xmlns:p14="http://schemas.microsoft.com/office/powerpoint/2010/main" val="694691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a:srcRect l="23514"/>
          <a:stretch/>
        </p:blipFill>
        <p:spPr>
          <a:xfrm>
            <a:off x="-49059" y="2001"/>
            <a:ext cx="7891667" cy="6880980"/>
          </a:xfrm>
          <a:prstGeom prst="rect">
            <a:avLst/>
          </a:prstGeom>
        </p:spPr>
      </p:pic>
      <p:pic>
        <p:nvPicPr>
          <p:cNvPr id="13" name="Bildobjekt 12"/>
          <p:cNvPicPr>
            <a:picLocks noChangeAspect="1"/>
          </p:cNvPicPr>
          <p:nvPr/>
        </p:nvPicPr>
        <p:blipFill rotWithShape="1">
          <a:blip r:embed="rId4"/>
          <a:srcRect l="67510"/>
          <a:stretch/>
        </p:blipFill>
        <p:spPr>
          <a:xfrm>
            <a:off x="6861933" y="0"/>
            <a:ext cx="5330067" cy="6882981"/>
          </a:xfrm>
          <a:prstGeom prst="rect">
            <a:avLst/>
          </a:prstGeom>
        </p:spPr>
      </p:pic>
      <p:pic>
        <p:nvPicPr>
          <p:cNvPr id="7" name="Bildobjekt 4" descr="Bildobjekt 4"/>
          <p:cNvPicPr>
            <a:picLocks noChangeAspect="1"/>
          </p:cNvPicPr>
          <p:nvPr/>
        </p:nvPicPr>
        <p:blipFill>
          <a:blip r:embed="rId5"/>
          <a:srcRect l="1995" t="1410" r="2245" b="1268"/>
          <a:stretch>
            <a:fillRect/>
          </a:stretch>
        </p:blipFill>
        <p:spPr>
          <a:xfrm>
            <a:off x="7549645" y="532662"/>
            <a:ext cx="3691630" cy="5263897"/>
          </a:xfrm>
          <a:prstGeom prst="rect">
            <a:avLst/>
          </a:prstGeom>
          <a:ln>
            <a:solidFill>
              <a:srgbClr val="000000"/>
            </a:solidFill>
            <a:miter/>
          </a:ln>
          <a:effectLst>
            <a:reflection stA="52000" endPos="40000" dir="5400000" sy="-100000" algn="bl" rotWithShape="0"/>
          </a:effectLst>
        </p:spPr>
      </p:pic>
      <p:pic>
        <p:nvPicPr>
          <p:cNvPr id="9" name="Bildobjek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8832" y="581100"/>
            <a:ext cx="428632" cy="407914"/>
          </a:xfrm>
          <a:prstGeom prst="rect">
            <a:avLst/>
          </a:prstGeom>
        </p:spPr>
      </p:pic>
      <p:sp>
        <p:nvSpPr>
          <p:cNvPr id="6" name="textruta 5"/>
          <p:cNvSpPr txBox="1"/>
          <p:nvPr/>
        </p:nvSpPr>
        <p:spPr>
          <a:xfrm>
            <a:off x="1027685" y="532662"/>
            <a:ext cx="6521960" cy="707886"/>
          </a:xfrm>
          <a:prstGeom prst="rect">
            <a:avLst/>
          </a:prstGeom>
          <a:solidFill>
            <a:srgbClr val="1C320A">
              <a:alpha val="69804"/>
            </a:srgbClr>
          </a:solidFill>
        </p:spPr>
        <p:txBody>
          <a:bodyPr wrap="square" rtlCol="0">
            <a:spAutoFit/>
          </a:bodyPr>
          <a:lstStyle/>
          <a:p>
            <a:r>
              <a:rPr lang="sv-SE" sz="4000" dirty="0">
                <a:solidFill>
                  <a:schemeClr val="bg1"/>
                </a:solidFill>
                <a:latin typeface="GS Grotezk Condensed" pitchFamily="50" charset="0"/>
                <a:ea typeface="GS Grotezk Condensed" pitchFamily="50" charset="0"/>
                <a:cs typeface="Arial" panose="020B0604020202020204" pitchFamily="34" charset="0"/>
              </a:rPr>
              <a:t>Anställningsbevis</a:t>
            </a:r>
          </a:p>
        </p:txBody>
      </p:sp>
      <p:sp>
        <p:nvSpPr>
          <p:cNvPr id="8" name="Kommentar i oval 7"/>
          <p:cNvSpPr/>
          <p:nvPr/>
        </p:nvSpPr>
        <p:spPr>
          <a:xfrm>
            <a:off x="1027685" y="2580952"/>
            <a:ext cx="3419002" cy="2340501"/>
          </a:xfrm>
          <a:prstGeom prst="wedgeEllipseCallout">
            <a:avLst>
              <a:gd name="adj1" fmla="val 47758"/>
              <a:gd name="adj2" fmla="val -45546"/>
            </a:avLst>
          </a:prstGeom>
          <a:solidFill>
            <a:srgbClr val="1C320A">
              <a:alpha val="69804"/>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p:cNvSpPr txBox="1"/>
          <p:nvPr/>
        </p:nvSpPr>
        <p:spPr>
          <a:xfrm>
            <a:off x="1175592" y="2749917"/>
            <a:ext cx="3123187" cy="2369880"/>
          </a:xfrm>
          <a:prstGeom prst="rect">
            <a:avLst/>
          </a:prstGeom>
          <a:noFill/>
        </p:spPr>
        <p:txBody>
          <a:bodyPr wrap="square" numCol="1" rtlCol="0">
            <a:spAutoFit/>
          </a:bodyPr>
          <a:lstStyle/>
          <a:p>
            <a:pPr algn="ctr"/>
            <a:r>
              <a:rPr lang="sv-SE" sz="2800" b="1" dirty="0">
                <a:solidFill>
                  <a:schemeClr val="bg1"/>
                </a:solidFill>
                <a:latin typeface="Barlow" panose="00000500000000000000" pitchFamily="50" charset="0"/>
                <a:cs typeface="Arial" panose="020B0604020202020204" pitchFamily="34" charset="0"/>
              </a:rPr>
              <a:t>6. </a:t>
            </a:r>
          </a:p>
          <a:p>
            <a:pPr algn="ctr"/>
            <a:r>
              <a:rPr lang="sv-SE" sz="2800" b="1" dirty="0">
                <a:solidFill>
                  <a:schemeClr val="bg1"/>
                </a:solidFill>
                <a:latin typeface="Barlow" panose="00000500000000000000" pitchFamily="50" charset="0"/>
                <a:cs typeface="Arial" panose="020B0604020202020204" pitchFamily="34" charset="0"/>
              </a:rPr>
              <a:t>Underskrift</a:t>
            </a:r>
          </a:p>
          <a:p>
            <a:pPr algn="ctr"/>
            <a:r>
              <a:rPr lang="sv-SE" b="1" dirty="0">
                <a:solidFill>
                  <a:schemeClr val="bg1"/>
                </a:solidFill>
                <a:latin typeface="Barlow" panose="00000500000000000000" pitchFamily="50" charset="0"/>
                <a:cs typeface="Arial" panose="020B0604020202020204" pitchFamily="34" charset="0"/>
              </a:rPr>
              <a:t>Läs igenom och kontrollera att allt är rätt innan du skriver under.</a:t>
            </a:r>
          </a:p>
          <a:p>
            <a:pPr algn="ctr"/>
            <a:r>
              <a:rPr lang="sv-SE" b="1" dirty="0">
                <a:solidFill>
                  <a:srgbClr val="1C320A"/>
                </a:solidFill>
                <a:latin typeface="Klavika Regular" panose="02000000000000000000" pitchFamily="50" charset="0"/>
              </a:rPr>
              <a:t> </a:t>
            </a:r>
            <a:endParaRPr lang="sv-SE" dirty="0">
              <a:solidFill>
                <a:srgbClr val="1C320A"/>
              </a:solidFill>
              <a:latin typeface="Klavika Regular" panose="02000000000000000000" pitchFamily="50" charset="0"/>
            </a:endParaRPr>
          </a:p>
          <a:p>
            <a:endParaRPr lang="sv-SE" sz="2000" dirty="0">
              <a:latin typeface="Georgia" panose="02040502050405020303" pitchFamily="18" charset="0"/>
            </a:endParaRPr>
          </a:p>
        </p:txBody>
      </p:sp>
      <p:pic>
        <p:nvPicPr>
          <p:cNvPr id="2" name="Bildobjekt 1"/>
          <p:cNvPicPr>
            <a:picLocks noChangeAspect="1"/>
          </p:cNvPicPr>
          <p:nvPr/>
        </p:nvPicPr>
        <p:blipFill>
          <a:blip r:embed="rId7"/>
          <a:stretch>
            <a:fillRect/>
          </a:stretch>
        </p:blipFill>
        <p:spPr>
          <a:xfrm>
            <a:off x="7743301" y="5028396"/>
            <a:ext cx="3304318" cy="660227"/>
          </a:xfrm>
          <a:prstGeom prst="rect">
            <a:avLst/>
          </a:prstGeom>
        </p:spPr>
      </p:pic>
      <p:pic>
        <p:nvPicPr>
          <p:cNvPr id="12" name="Bildobjekt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15946" y="74037"/>
            <a:ext cx="1326967" cy="1326967"/>
          </a:xfrm>
          <a:prstGeom prst="rect">
            <a:avLst/>
          </a:prstGeom>
        </p:spPr>
      </p:pic>
    </p:spTree>
    <p:extLst>
      <p:ext uri="{BB962C8B-B14F-4D97-AF65-F5344CB8AC3E}">
        <p14:creationId xmlns:p14="http://schemas.microsoft.com/office/powerpoint/2010/main" val="3706483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ZGDlygj1sKo"/>
          <p:cNvPicPr>
            <a:picLocks noRot="1" noChangeAspect="1"/>
          </p:cNvPicPr>
          <p:nvPr>
            <a:videoFile r:link="rId1"/>
          </p:nvPr>
        </p:nvPicPr>
        <p:blipFill>
          <a:blip r:embed="rId4"/>
          <a:stretch>
            <a:fillRect/>
          </a:stretch>
        </p:blipFill>
        <p:spPr>
          <a:xfrm>
            <a:off x="2080349" y="889540"/>
            <a:ext cx="8032358" cy="4518201"/>
          </a:xfrm>
          <a:prstGeom prst="rect">
            <a:avLst/>
          </a:prstGeom>
        </p:spPr>
      </p:pic>
      <p:sp>
        <p:nvSpPr>
          <p:cNvPr id="12" name="textruta 11"/>
          <p:cNvSpPr txBox="1"/>
          <p:nvPr/>
        </p:nvSpPr>
        <p:spPr>
          <a:xfrm>
            <a:off x="0" y="137651"/>
            <a:ext cx="7148051" cy="584775"/>
          </a:xfrm>
          <a:prstGeom prst="rect">
            <a:avLst/>
          </a:prstGeom>
          <a:noFill/>
        </p:spPr>
        <p:txBody>
          <a:bodyPr wrap="square" rtlCol="0">
            <a:spAutoFit/>
          </a:bodyPr>
          <a:lstStyle/>
          <a:p>
            <a:r>
              <a:rPr lang="sv-SE" sz="3200" dirty="0">
                <a:latin typeface="GS Grotezk Condensed" pitchFamily="50" charset="0"/>
                <a:ea typeface="GS Grotezk Condensed" pitchFamily="50" charset="0"/>
              </a:rPr>
              <a:t>Varför ska du vara med i facket?</a:t>
            </a:r>
          </a:p>
        </p:txBody>
      </p:sp>
      <p:sp>
        <p:nvSpPr>
          <p:cNvPr id="5"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Tree>
    <p:extLst>
      <p:ext uri="{BB962C8B-B14F-4D97-AF65-F5344CB8AC3E}">
        <p14:creationId xmlns:p14="http://schemas.microsoft.com/office/powerpoint/2010/main" val="917823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stretch>
            <a:fillRect/>
          </a:stretch>
        </p:blipFill>
        <p:spPr>
          <a:xfrm>
            <a:off x="5063309" y="3572369"/>
            <a:ext cx="1881123" cy="2987574"/>
          </a:xfrm>
          <a:prstGeom prst="rect">
            <a:avLst/>
          </a:prstGeom>
        </p:spPr>
      </p:pic>
      <p:pic>
        <p:nvPicPr>
          <p:cNvPr id="10" name="Bildobjekt 9"/>
          <p:cNvPicPr>
            <a:picLocks noChangeAspect="1"/>
          </p:cNvPicPr>
          <p:nvPr/>
        </p:nvPicPr>
        <p:blipFill>
          <a:blip r:embed="rId4"/>
          <a:stretch>
            <a:fillRect/>
          </a:stretch>
        </p:blipFill>
        <p:spPr>
          <a:xfrm>
            <a:off x="10272689" y="2750820"/>
            <a:ext cx="1558023" cy="1992971"/>
          </a:xfrm>
          <a:prstGeom prst="rect">
            <a:avLst/>
          </a:prstGeom>
        </p:spPr>
      </p:pic>
      <p:sp>
        <p:nvSpPr>
          <p:cNvPr id="11" name="textruta 10"/>
          <p:cNvSpPr txBox="1"/>
          <p:nvPr/>
        </p:nvSpPr>
        <p:spPr>
          <a:xfrm>
            <a:off x="10209964" y="4753305"/>
            <a:ext cx="1683474" cy="523220"/>
          </a:xfrm>
          <a:prstGeom prst="rect">
            <a:avLst/>
          </a:prstGeom>
          <a:noFill/>
        </p:spPr>
        <p:txBody>
          <a:bodyPr wrap="none" rtlCol="0">
            <a:spAutoFit/>
          </a:bodyPr>
          <a:lstStyle/>
          <a:p>
            <a:pPr algn="ctr"/>
            <a:r>
              <a:rPr lang="sv-SE" sz="1400" b="1" dirty="0">
                <a:latin typeface="Barlow" panose="00000500000000000000" pitchFamily="50" charset="0"/>
              </a:rPr>
              <a:t>Medlemstidningen </a:t>
            </a:r>
          </a:p>
          <a:p>
            <a:pPr algn="ctr"/>
            <a:r>
              <a:rPr lang="sv-SE" sz="1400" b="1" dirty="0">
                <a:latin typeface="Barlow" panose="00000500000000000000" pitchFamily="50" charset="0"/>
              </a:rPr>
              <a:t>Dagens Arbete</a:t>
            </a:r>
          </a:p>
        </p:txBody>
      </p:sp>
      <p:sp>
        <p:nvSpPr>
          <p:cNvPr id="12" name="textruta 11"/>
          <p:cNvSpPr txBox="1"/>
          <p:nvPr/>
        </p:nvSpPr>
        <p:spPr>
          <a:xfrm>
            <a:off x="7460804" y="2519200"/>
            <a:ext cx="1986372" cy="738664"/>
          </a:xfrm>
          <a:prstGeom prst="rect">
            <a:avLst/>
          </a:prstGeom>
          <a:noFill/>
        </p:spPr>
        <p:txBody>
          <a:bodyPr wrap="square" rtlCol="0">
            <a:spAutoFit/>
          </a:bodyPr>
          <a:lstStyle/>
          <a:p>
            <a:pPr algn="ctr"/>
            <a:r>
              <a:rPr lang="sv-SE" sz="1400" b="1" dirty="0">
                <a:latin typeface="Barlow" panose="00000500000000000000" pitchFamily="50" charset="0"/>
              </a:rPr>
              <a:t>Du får medlemskortet </a:t>
            </a:r>
          </a:p>
          <a:p>
            <a:pPr algn="ctr"/>
            <a:r>
              <a:rPr lang="sv-SE" sz="1400" b="1" dirty="0">
                <a:latin typeface="Barlow" panose="00000500000000000000" pitchFamily="50" charset="0"/>
              </a:rPr>
              <a:t>med en rad olika rabatter</a:t>
            </a:r>
          </a:p>
        </p:txBody>
      </p:sp>
      <p:pic>
        <p:nvPicPr>
          <p:cNvPr id="15" name="Bildobjekt 14"/>
          <p:cNvPicPr>
            <a:picLocks noChangeAspect="1"/>
          </p:cNvPicPr>
          <p:nvPr/>
        </p:nvPicPr>
        <p:blipFill>
          <a:blip r:embed="rId5"/>
          <a:stretch>
            <a:fillRect/>
          </a:stretch>
        </p:blipFill>
        <p:spPr>
          <a:xfrm>
            <a:off x="1338857" y="3392488"/>
            <a:ext cx="1165135" cy="419922"/>
          </a:xfrm>
          <a:prstGeom prst="rect">
            <a:avLst/>
          </a:prstGeom>
        </p:spPr>
      </p:pic>
      <p:sp>
        <p:nvSpPr>
          <p:cNvPr id="17" name="Rektangel 16"/>
          <p:cNvSpPr/>
          <p:nvPr/>
        </p:nvSpPr>
        <p:spPr>
          <a:xfrm>
            <a:off x="1281095" y="3900061"/>
            <a:ext cx="3149826" cy="738664"/>
          </a:xfrm>
          <a:prstGeom prst="rect">
            <a:avLst/>
          </a:prstGeom>
          <a:noFill/>
        </p:spPr>
        <p:txBody>
          <a:bodyPr wrap="square">
            <a:spAutoFit/>
          </a:bodyPr>
          <a:lstStyle/>
          <a:p>
            <a:r>
              <a:rPr lang="sv-SE" sz="1400" b="1" dirty="0">
                <a:latin typeface="Barlow" panose="00000500000000000000" pitchFamily="50" charset="0"/>
              </a:rPr>
              <a:t>Du får ett försäkringspaket med hemförsäkring och olycksfallsförsäkring på fritiden.</a:t>
            </a:r>
          </a:p>
        </p:txBody>
      </p:sp>
      <p:sp>
        <p:nvSpPr>
          <p:cNvPr id="23" name="textruta 22"/>
          <p:cNvSpPr txBox="1"/>
          <p:nvPr/>
        </p:nvSpPr>
        <p:spPr>
          <a:xfrm>
            <a:off x="6237078" y="2388988"/>
            <a:ext cx="3119862" cy="369332"/>
          </a:xfrm>
          <a:prstGeom prst="rect">
            <a:avLst/>
          </a:prstGeom>
          <a:noFill/>
        </p:spPr>
        <p:txBody>
          <a:bodyPr wrap="square" rtlCol="0">
            <a:spAutoFit/>
          </a:bodyPr>
          <a:lstStyle/>
          <a:p>
            <a:r>
              <a:rPr lang="sv-SE" dirty="0">
                <a:solidFill>
                  <a:schemeClr val="bg1"/>
                </a:solidFill>
                <a:latin typeface="Klavika Regular" panose="02000000000000000000" pitchFamily="50" charset="0"/>
              </a:rPr>
              <a:t>Ombudsman</a:t>
            </a:r>
          </a:p>
        </p:txBody>
      </p:sp>
      <p:sp>
        <p:nvSpPr>
          <p:cNvPr id="25" name="Kommentar i oval 24"/>
          <p:cNvSpPr/>
          <p:nvPr/>
        </p:nvSpPr>
        <p:spPr>
          <a:xfrm>
            <a:off x="7160913" y="3773133"/>
            <a:ext cx="2451320" cy="1804981"/>
          </a:xfrm>
          <a:prstGeom prst="wedgeEllipseCallout">
            <a:avLst>
              <a:gd name="adj1" fmla="val -74862"/>
              <a:gd name="adj2" fmla="val -20813"/>
            </a:avLst>
          </a:prstGeom>
          <a:solidFill>
            <a:srgbClr val="1C320A"/>
          </a:solidFill>
          <a:ln>
            <a:solidFill>
              <a:srgbClr val="1C32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p:cNvSpPr/>
          <p:nvPr/>
        </p:nvSpPr>
        <p:spPr>
          <a:xfrm>
            <a:off x="6417264" y="3982306"/>
            <a:ext cx="3855425" cy="1477328"/>
          </a:xfrm>
          <a:prstGeom prst="rect">
            <a:avLst/>
          </a:prstGeom>
        </p:spPr>
        <p:txBody>
          <a:bodyPr wrap="square">
            <a:spAutoFit/>
          </a:bodyPr>
          <a:lstStyle/>
          <a:p>
            <a:pPr algn="ctr"/>
            <a:r>
              <a:rPr lang="sv-SE" dirty="0">
                <a:solidFill>
                  <a:schemeClr val="bg1"/>
                </a:solidFill>
                <a:latin typeface="Barlow" panose="00000500000000000000" pitchFamily="50" charset="0"/>
                <a:cs typeface="Arial" panose="020B0604020202020204" pitchFamily="34" charset="0"/>
              </a:rPr>
              <a:t>Jag svarar på dina </a:t>
            </a:r>
          </a:p>
          <a:p>
            <a:pPr algn="ctr"/>
            <a:r>
              <a:rPr lang="sv-SE" dirty="0">
                <a:solidFill>
                  <a:schemeClr val="bg1"/>
                </a:solidFill>
                <a:latin typeface="Barlow" panose="00000500000000000000" pitchFamily="50" charset="0"/>
                <a:cs typeface="Arial" panose="020B0604020202020204" pitchFamily="34" charset="0"/>
              </a:rPr>
              <a:t>frågor som rör lön, </a:t>
            </a:r>
          </a:p>
          <a:p>
            <a:pPr algn="ctr"/>
            <a:r>
              <a:rPr lang="sv-SE" dirty="0">
                <a:solidFill>
                  <a:schemeClr val="bg1"/>
                </a:solidFill>
                <a:latin typeface="Barlow" panose="00000500000000000000" pitchFamily="50" charset="0"/>
                <a:cs typeface="Arial" panose="020B0604020202020204" pitchFamily="34" charset="0"/>
              </a:rPr>
              <a:t>arbetsmiljö eller </a:t>
            </a:r>
          </a:p>
          <a:p>
            <a:pPr algn="ctr"/>
            <a:r>
              <a:rPr lang="sv-SE" dirty="0">
                <a:solidFill>
                  <a:schemeClr val="bg1"/>
                </a:solidFill>
                <a:latin typeface="Barlow" panose="00000500000000000000" pitchFamily="50" charset="0"/>
                <a:cs typeface="Arial" panose="020B0604020202020204" pitchFamily="34" charset="0"/>
              </a:rPr>
              <a:t>utbildning. </a:t>
            </a:r>
          </a:p>
          <a:p>
            <a:pPr algn="ctr"/>
            <a:r>
              <a:rPr lang="sv-SE" b="1" dirty="0">
                <a:solidFill>
                  <a:schemeClr val="bg1"/>
                </a:solidFill>
                <a:latin typeface="Barlow" panose="00000500000000000000" pitchFamily="50" charset="0"/>
                <a:cs typeface="Arial" panose="020B0604020202020204" pitchFamily="34" charset="0"/>
              </a:rPr>
              <a:t>Hör av dig!</a:t>
            </a:r>
          </a:p>
        </p:txBody>
      </p:sp>
      <p:sp>
        <p:nvSpPr>
          <p:cNvPr id="4" name="Kommentar i oval 3"/>
          <p:cNvSpPr/>
          <p:nvPr/>
        </p:nvSpPr>
        <p:spPr>
          <a:xfrm>
            <a:off x="2351924" y="1020445"/>
            <a:ext cx="4990721" cy="2330142"/>
          </a:xfrm>
          <a:prstGeom prst="wedgeEllipseCallout">
            <a:avLst>
              <a:gd name="adj1" fmla="val 10620"/>
              <a:gd name="adj2" fmla="val 86955"/>
            </a:avLst>
          </a:prstGeom>
          <a:solidFill>
            <a:srgbClr val="1C32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p:cNvSpPr txBox="1"/>
          <p:nvPr/>
        </p:nvSpPr>
        <p:spPr>
          <a:xfrm>
            <a:off x="3086477" y="1172289"/>
            <a:ext cx="3032442" cy="2062103"/>
          </a:xfrm>
          <a:prstGeom prst="rect">
            <a:avLst/>
          </a:prstGeom>
          <a:noFill/>
        </p:spPr>
        <p:txBody>
          <a:bodyPr wrap="square" rtlCol="0">
            <a:spAutoFit/>
          </a:bodyPr>
          <a:lstStyle/>
          <a:p>
            <a:r>
              <a:rPr lang="sv-SE" sz="8000" b="1" dirty="0">
                <a:solidFill>
                  <a:schemeClr val="bg1"/>
                </a:solidFill>
                <a:latin typeface="GS Grotezk Condensed" pitchFamily="50" charset="0"/>
                <a:ea typeface="GS Grotezk Condensed" pitchFamily="50" charset="0"/>
                <a:cs typeface="Arial" panose="020B0604020202020204" pitchFamily="34" charset="0"/>
              </a:rPr>
              <a:t>GRATIS</a:t>
            </a:r>
          </a:p>
          <a:p>
            <a:r>
              <a:rPr lang="sv-SE" sz="4400" b="1" dirty="0">
                <a:solidFill>
                  <a:schemeClr val="bg1"/>
                </a:solidFill>
                <a:latin typeface="GS Grotezk Condensed" pitchFamily="50" charset="0"/>
                <a:ea typeface="GS Grotezk Condensed" pitchFamily="50" charset="0"/>
                <a:cs typeface="Arial" panose="020B0604020202020204" pitchFamily="34" charset="0"/>
              </a:rPr>
              <a:t>Medlemskap</a:t>
            </a:r>
          </a:p>
        </p:txBody>
      </p:sp>
      <p:pic>
        <p:nvPicPr>
          <p:cNvPr id="5" name="Bildobjekt 4"/>
          <p:cNvPicPr>
            <a:picLocks noChangeAspect="1"/>
          </p:cNvPicPr>
          <p:nvPr/>
        </p:nvPicPr>
        <p:blipFill>
          <a:blip r:embed="rId6"/>
          <a:stretch>
            <a:fillRect/>
          </a:stretch>
        </p:blipFill>
        <p:spPr>
          <a:xfrm>
            <a:off x="9294821" y="998008"/>
            <a:ext cx="1078710" cy="1551139"/>
          </a:xfrm>
          <a:prstGeom prst="rect">
            <a:avLst/>
          </a:prstGeom>
        </p:spPr>
      </p:pic>
      <p:pic>
        <p:nvPicPr>
          <p:cNvPr id="6" name="Bildobjekt 5"/>
          <p:cNvPicPr>
            <a:picLocks noChangeAspect="1"/>
          </p:cNvPicPr>
          <p:nvPr/>
        </p:nvPicPr>
        <p:blipFill>
          <a:blip r:embed="rId7"/>
          <a:stretch>
            <a:fillRect/>
          </a:stretch>
        </p:blipFill>
        <p:spPr>
          <a:xfrm>
            <a:off x="10026265" y="1339200"/>
            <a:ext cx="559237" cy="594744"/>
          </a:xfrm>
          <a:prstGeom prst="rect">
            <a:avLst/>
          </a:prstGeom>
        </p:spPr>
      </p:pic>
      <p:pic>
        <p:nvPicPr>
          <p:cNvPr id="9" name="Bildobjekt 8"/>
          <p:cNvPicPr>
            <a:picLocks noChangeAspect="1"/>
          </p:cNvPicPr>
          <p:nvPr/>
        </p:nvPicPr>
        <p:blipFill>
          <a:blip r:embed="rId8"/>
          <a:stretch>
            <a:fillRect/>
          </a:stretch>
        </p:blipFill>
        <p:spPr>
          <a:xfrm>
            <a:off x="7440404" y="1401983"/>
            <a:ext cx="1849261" cy="1102282"/>
          </a:xfrm>
          <a:prstGeom prst="rect">
            <a:avLst/>
          </a:prstGeom>
        </p:spPr>
      </p:pic>
      <p:pic>
        <p:nvPicPr>
          <p:cNvPr id="20" name="Bildobjekt 19"/>
          <p:cNvPicPr>
            <a:picLocks noChangeAspect="1"/>
          </p:cNvPicPr>
          <p:nvPr/>
        </p:nvPicPr>
        <p:blipFill>
          <a:blip r:embed="rId9"/>
          <a:stretch>
            <a:fillRect/>
          </a:stretch>
        </p:blipFill>
        <p:spPr>
          <a:xfrm>
            <a:off x="1076122" y="988881"/>
            <a:ext cx="1820161" cy="1820161"/>
          </a:xfrm>
          <a:prstGeom prst="rect">
            <a:avLst/>
          </a:prstGeom>
        </p:spPr>
      </p:pic>
      <p:sp>
        <p:nvSpPr>
          <p:cNvPr id="7" name="textruta 6"/>
          <p:cNvSpPr txBox="1"/>
          <p:nvPr/>
        </p:nvSpPr>
        <p:spPr>
          <a:xfrm>
            <a:off x="5651830" y="5408837"/>
            <a:ext cx="1390432" cy="338554"/>
          </a:xfrm>
          <a:prstGeom prst="rect">
            <a:avLst/>
          </a:prstGeom>
          <a:noFill/>
        </p:spPr>
        <p:txBody>
          <a:bodyPr wrap="square" rtlCol="0">
            <a:spAutoFit/>
          </a:bodyPr>
          <a:lstStyle/>
          <a:p>
            <a:r>
              <a:rPr lang="sv-SE" sz="1600" dirty="0">
                <a:solidFill>
                  <a:schemeClr val="bg1"/>
                </a:solidFill>
                <a:latin typeface="Klavika Regular" panose="02000000000000000000" pitchFamily="50" charset="0"/>
              </a:rPr>
              <a:t>Ombudsman</a:t>
            </a:r>
            <a:endParaRPr lang="sv-SE" dirty="0">
              <a:solidFill>
                <a:schemeClr val="bg1"/>
              </a:solidFill>
              <a:latin typeface="Klavika Regular" panose="02000000000000000000" pitchFamily="50" charset="0"/>
            </a:endParaRPr>
          </a:p>
        </p:txBody>
      </p:sp>
      <p:sp>
        <p:nvSpPr>
          <p:cNvPr id="22"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
        <p:nvSpPr>
          <p:cNvPr id="14" name="textruta 13"/>
          <p:cNvSpPr txBox="1"/>
          <p:nvPr/>
        </p:nvSpPr>
        <p:spPr>
          <a:xfrm>
            <a:off x="5945404" y="1150572"/>
            <a:ext cx="1008548" cy="2215991"/>
          </a:xfrm>
          <a:prstGeom prst="rect">
            <a:avLst/>
          </a:prstGeom>
          <a:noFill/>
        </p:spPr>
        <p:txBody>
          <a:bodyPr wrap="square" rtlCol="0">
            <a:spAutoFit/>
          </a:bodyPr>
          <a:lstStyle/>
          <a:p>
            <a:r>
              <a:rPr lang="sv-SE" sz="13800" dirty="0">
                <a:solidFill>
                  <a:schemeClr val="bg1"/>
                </a:solidFill>
                <a:latin typeface="GS Grotezk Condensed" pitchFamily="50" charset="0"/>
                <a:ea typeface="GS Grotezk Condensed" pitchFamily="50" charset="0"/>
              </a:rPr>
              <a:t>!</a:t>
            </a:r>
          </a:p>
        </p:txBody>
      </p:sp>
      <p:pic>
        <p:nvPicPr>
          <p:cNvPr id="26" name="Bildobjekt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896" y="4846437"/>
            <a:ext cx="2118451" cy="2118451"/>
          </a:xfrm>
          <a:prstGeom prst="rect">
            <a:avLst/>
          </a:prstGeom>
        </p:spPr>
      </p:pic>
    </p:spTree>
    <p:extLst>
      <p:ext uri="{BB962C8B-B14F-4D97-AF65-F5344CB8AC3E}">
        <p14:creationId xmlns:p14="http://schemas.microsoft.com/office/powerpoint/2010/main" val="2392591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15"/>
          <p:cNvPicPr>
            <a:picLocks noChangeAspect="1"/>
          </p:cNvPicPr>
          <p:nvPr/>
        </p:nvPicPr>
        <p:blipFill>
          <a:blip r:embed="rId3"/>
          <a:stretch>
            <a:fillRect/>
          </a:stretch>
        </p:blipFill>
        <p:spPr>
          <a:xfrm>
            <a:off x="6052165" y="-339263"/>
            <a:ext cx="6165830" cy="9257455"/>
          </a:xfrm>
          <a:prstGeom prst="rect">
            <a:avLst/>
          </a:prstGeom>
        </p:spPr>
      </p:pic>
      <p:sp>
        <p:nvSpPr>
          <p:cNvPr id="12" name="Ellips 11"/>
          <p:cNvSpPr/>
          <p:nvPr/>
        </p:nvSpPr>
        <p:spPr>
          <a:xfrm>
            <a:off x="4621465" y="2240057"/>
            <a:ext cx="3215089" cy="251027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p:cNvSpPr txBox="1"/>
          <p:nvPr/>
        </p:nvSpPr>
        <p:spPr>
          <a:xfrm>
            <a:off x="4562146" y="2461006"/>
            <a:ext cx="3468820" cy="1908215"/>
          </a:xfrm>
          <a:prstGeom prst="rect">
            <a:avLst/>
          </a:prstGeom>
          <a:noFill/>
        </p:spPr>
        <p:txBody>
          <a:bodyPr wrap="square" rtlCol="0">
            <a:spAutoFit/>
          </a:bodyPr>
          <a:lstStyle/>
          <a:p>
            <a:pPr algn="ctr"/>
            <a:r>
              <a:rPr lang="sv-SE" sz="5400" b="1" dirty="0">
                <a:solidFill>
                  <a:srgbClr val="1C320A"/>
                </a:solidFill>
                <a:latin typeface="GS Grotezk Condensed" pitchFamily="50" charset="0"/>
                <a:ea typeface="GS Grotezk Condensed" pitchFamily="50" charset="0"/>
                <a:cs typeface="Arial" panose="020B0604020202020204" pitchFamily="34" charset="0"/>
              </a:rPr>
              <a:t>Tack</a:t>
            </a:r>
            <a:r>
              <a:rPr lang="sv-SE" sz="3200" b="1" dirty="0">
                <a:solidFill>
                  <a:srgbClr val="1C320A"/>
                </a:solidFill>
                <a:latin typeface="GS Grotezk Condensed" pitchFamily="50" charset="0"/>
                <a:ea typeface="GS Grotezk Condensed" pitchFamily="50" charset="0"/>
                <a:cs typeface="Arial" panose="020B0604020202020204" pitchFamily="34" charset="0"/>
              </a:rPr>
              <a:t> </a:t>
            </a:r>
          </a:p>
          <a:p>
            <a:pPr algn="ctr"/>
            <a:r>
              <a:rPr lang="sv-SE" sz="3200" b="1" dirty="0">
                <a:solidFill>
                  <a:srgbClr val="1C320A"/>
                </a:solidFill>
                <a:latin typeface="GS Grotezk Condensed" pitchFamily="50" charset="0"/>
                <a:ea typeface="GS Grotezk Condensed" pitchFamily="50" charset="0"/>
                <a:cs typeface="Arial" panose="020B0604020202020204" pitchFamily="34" charset="0"/>
              </a:rPr>
              <a:t>för att du </a:t>
            </a:r>
          </a:p>
          <a:p>
            <a:pPr algn="ctr"/>
            <a:r>
              <a:rPr lang="sv-SE" sz="3200" b="1" dirty="0">
                <a:solidFill>
                  <a:srgbClr val="1C320A"/>
                </a:solidFill>
                <a:latin typeface="GS Grotezk Condensed" pitchFamily="50" charset="0"/>
                <a:ea typeface="GS Grotezk Condensed" pitchFamily="50" charset="0"/>
                <a:cs typeface="Arial" panose="020B0604020202020204" pitchFamily="34" charset="0"/>
              </a:rPr>
              <a:t>lyssnade!</a:t>
            </a:r>
          </a:p>
        </p:txBody>
      </p:sp>
      <p:sp>
        <p:nvSpPr>
          <p:cNvPr id="3" name="textruta 2"/>
          <p:cNvSpPr txBox="1"/>
          <p:nvPr/>
        </p:nvSpPr>
        <p:spPr>
          <a:xfrm>
            <a:off x="886400" y="1886138"/>
            <a:ext cx="8217943" cy="677108"/>
          </a:xfrm>
          <a:prstGeom prst="rect">
            <a:avLst/>
          </a:prstGeom>
          <a:noFill/>
        </p:spPr>
        <p:txBody>
          <a:bodyPr wrap="square" numCol="2" rtlCol="0">
            <a:spAutoFit/>
          </a:bodyPr>
          <a:lstStyle/>
          <a:p>
            <a:r>
              <a:rPr lang="sv-SE" b="1" dirty="0"/>
              <a:t> </a:t>
            </a:r>
            <a:endParaRPr lang="sv-SE" dirty="0"/>
          </a:p>
          <a:p>
            <a:endParaRPr lang="sv-SE" sz="2000" dirty="0">
              <a:latin typeface="Georgia" panose="02040502050405020303" pitchFamily="18" charset="0"/>
            </a:endParaRPr>
          </a:p>
        </p:txBody>
      </p:sp>
      <p:sp>
        <p:nvSpPr>
          <p:cNvPr id="9" name="textruta 8"/>
          <p:cNvSpPr txBox="1"/>
          <p:nvPr/>
        </p:nvSpPr>
        <p:spPr>
          <a:xfrm>
            <a:off x="2049793" y="2046442"/>
            <a:ext cx="2874936" cy="523220"/>
          </a:xfrm>
          <a:prstGeom prst="rect">
            <a:avLst/>
          </a:prstGeom>
          <a:noFill/>
        </p:spPr>
        <p:txBody>
          <a:bodyPr wrap="square" rtlCol="0">
            <a:spAutoFit/>
          </a:bodyPr>
          <a:lstStyle/>
          <a:p>
            <a:r>
              <a:rPr lang="sv-SE" sz="2800" dirty="0">
                <a:latin typeface="Klavika Regular" panose="02000000000000000000" pitchFamily="50" charset="0"/>
                <a:cs typeface="Arial" panose="020B0604020202020204" pitchFamily="34" charset="0"/>
              </a:rPr>
              <a:t>010-470 83 00</a:t>
            </a:r>
          </a:p>
        </p:txBody>
      </p:sp>
      <p:sp>
        <p:nvSpPr>
          <p:cNvPr id="10" name="textruta 9"/>
          <p:cNvSpPr txBox="1"/>
          <p:nvPr/>
        </p:nvSpPr>
        <p:spPr>
          <a:xfrm>
            <a:off x="2068212" y="3275638"/>
            <a:ext cx="2874936" cy="523220"/>
          </a:xfrm>
          <a:prstGeom prst="rect">
            <a:avLst/>
          </a:prstGeom>
          <a:noFill/>
        </p:spPr>
        <p:txBody>
          <a:bodyPr wrap="square" rtlCol="0">
            <a:spAutoFit/>
          </a:bodyPr>
          <a:lstStyle/>
          <a:p>
            <a:r>
              <a:rPr lang="sv-SE" sz="2800" dirty="0">
                <a:latin typeface="Klavika Regular" panose="02000000000000000000" pitchFamily="50" charset="0"/>
                <a:cs typeface="Arial" panose="020B0604020202020204" pitchFamily="34" charset="0"/>
              </a:rPr>
              <a:t>gsfacket.se</a:t>
            </a:r>
          </a:p>
        </p:txBody>
      </p:sp>
      <p:sp>
        <p:nvSpPr>
          <p:cNvPr id="11" name="textruta 10"/>
          <p:cNvSpPr txBox="1"/>
          <p:nvPr/>
        </p:nvSpPr>
        <p:spPr>
          <a:xfrm>
            <a:off x="2012955" y="4449304"/>
            <a:ext cx="4058136" cy="523220"/>
          </a:xfrm>
          <a:prstGeom prst="rect">
            <a:avLst/>
          </a:prstGeom>
          <a:noFill/>
        </p:spPr>
        <p:txBody>
          <a:bodyPr wrap="square" rtlCol="0">
            <a:spAutoFit/>
          </a:bodyPr>
          <a:lstStyle/>
          <a:p>
            <a:r>
              <a:rPr lang="sv-SE" sz="2800" dirty="0">
                <a:latin typeface="Klavika Regular" panose="02000000000000000000" pitchFamily="50" charset="0"/>
                <a:cs typeface="Arial" panose="020B0604020202020204" pitchFamily="34" charset="0"/>
              </a:rPr>
              <a:t>gsfacket.se/bli medlem</a:t>
            </a:r>
          </a:p>
        </p:txBody>
      </p:sp>
      <p:sp>
        <p:nvSpPr>
          <p:cNvPr id="13" name="textruta 12"/>
          <p:cNvSpPr txBox="1"/>
          <p:nvPr/>
        </p:nvSpPr>
        <p:spPr>
          <a:xfrm>
            <a:off x="980534" y="435866"/>
            <a:ext cx="1970411" cy="769441"/>
          </a:xfrm>
          <a:prstGeom prst="rect">
            <a:avLst/>
          </a:prstGeom>
          <a:noFill/>
        </p:spPr>
        <p:txBody>
          <a:bodyPr wrap="none" rtlCol="0">
            <a:spAutoFit/>
          </a:bodyPr>
          <a:lstStyle/>
          <a:p>
            <a:r>
              <a:rPr lang="sv-SE" sz="4400" b="1" dirty="0">
                <a:solidFill>
                  <a:srgbClr val="1C320A"/>
                </a:solidFill>
                <a:latin typeface="GS Grotezk Condensed" pitchFamily="50" charset="0"/>
                <a:ea typeface="GS Grotezk Condensed" pitchFamily="50" charset="0"/>
                <a:cs typeface="Arial" panose="020B0604020202020204" pitchFamily="34" charset="0"/>
              </a:rPr>
              <a:t>Kontakt</a:t>
            </a:r>
          </a:p>
        </p:txBody>
      </p:sp>
      <p:sp>
        <p:nvSpPr>
          <p:cNvPr id="14"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044" y="2848523"/>
            <a:ext cx="1397218" cy="1397218"/>
          </a:xfrm>
          <a:prstGeom prst="rect">
            <a:avLst/>
          </a:prstGeom>
        </p:spPr>
      </p:pic>
      <p:pic>
        <p:nvPicPr>
          <p:cNvPr id="17" name="Bildobjekt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030" y="4004510"/>
            <a:ext cx="1377246" cy="1375227"/>
          </a:xfrm>
          <a:prstGeom prst="rect">
            <a:avLst/>
          </a:prstGeom>
        </p:spPr>
      </p:pic>
      <p:pic>
        <p:nvPicPr>
          <p:cNvPr id="19" name="Bildobjekt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936" y="1676866"/>
            <a:ext cx="1303310" cy="1303310"/>
          </a:xfrm>
          <a:prstGeom prst="rect">
            <a:avLst/>
          </a:prstGeom>
        </p:spPr>
      </p:pic>
      <p:pic>
        <p:nvPicPr>
          <p:cNvPr id="20" name="Bildobjekt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7730" y="4721872"/>
            <a:ext cx="2050265" cy="2047259"/>
          </a:xfrm>
          <a:prstGeom prst="rect">
            <a:avLst/>
          </a:prstGeom>
        </p:spPr>
      </p:pic>
    </p:spTree>
    <p:extLst>
      <p:ext uri="{BB962C8B-B14F-4D97-AF65-F5344CB8AC3E}">
        <p14:creationId xmlns:p14="http://schemas.microsoft.com/office/powerpoint/2010/main" val="4272789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ruta 9"/>
          <p:cNvSpPr txBox="1"/>
          <p:nvPr/>
        </p:nvSpPr>
        <p:spPr>
          <a:xfrm>
            <a:off x="4092870" y="4970153"/>
            <a:ext cx="1627323" cy="338554"/>
          </a:xfrm>
          <a:prstGeom prst="rect">
            <a:avLst/>
          </a:prstGeom>
          <a:noFill/>
        </p:spPr>
        <p:txBody>
          <a:bodyPr wrap="square" rtlCol="0">
            <a:spAutoFit/>
          </a:bodyPr>
          <a:lstStyle/>
          <a:p>
            <a:r>
              <a:rPr lang="sv-SE" sz="1600" dirty="0">
                <a:latin typeface="Klavika Regular" panose="02000000000000000000" pitchFamily="50" charset="0"/>
                <a:cs typeface="Arial" panose="020B0604020202020204" pitchFamily="34" charset="0"/>
              </a:rPr>
              <a:t>Skogsindustrin</a:t>
            </a:r>
          </a:p>
        </p:txBody>
      </p:sp>
      <p:sp>
        <p:nvSpPr>
          <p:cNvPr id="11" name="textruta 10"/>
          <p:cNvSpPr txBox="1"/>
          <p:nvPr/>
        </p:nvSpPr>
        <p:spPr>
          <a:xfrm>
            <a:off x="6454213" y="4821947"/>
            <a:ext cx="1739662" cy="338554"/>
          </a:xfrm>
          <a:prstGeom prst="rect">
            <a:avLst/>
          </a:prstGeom>
          <a:noFill/>
        </p:spPr>
        <p:txBody>
          <a:bodyPr wrap="square" rtlCol="0">
            <a:spAutoFit/>
          </a:bodyPr>
          <a:lstStyle/>
          <a:p>
            <a:r>
              <a:rPr lang="sv-SE" sz="1600" dirty="0">
                <a:latin typeface="Klavika Regular" panose="02000000000000000000" pitchFamily="50" charset="0"/>
                <a:cs typeface="Arial" panose="020B0604020202020204" pitchFamily="34" charset="0"/>
              </a:rPr>
              <a:t>Grafisk industri</a:t>
            </a:r>
          </a:p>
        </p:txBody>
      </p:sp>
      <p:sp>
        <p:nvSpPr>
          <p:cNvPr id="12" name="textruta 11"/>
          <p:cNvSpPr txBox="1"/>
          <p:nvPr/>
        </p:nvSpPr>
        <p:spPr>
          <a:xfrm>
            <a:off x="8641848" y="2827815"/>
            <a:ext cx="1888849" cy="341282"/>
          </a:xfrm>
          <a:prstGeom prst="rect">
            <a:avLst/>
          </a:prstGeom>
          <a:noFill/>
        </p:spPr>
        <p:txBody>
          <a:bodyPr wrap="square" rtlCol="0">
            <a:spAutoFit/>
          </a:bodyPr>
          <a:lstStyle/>
          <a:p>
            <a:r>
              <a:rPr lang="sv-SE" sz="1600" dirty="0">
                <a:latin typeface="Klavika Regular" panose="02000000000000000000" pitchFamily="50" charset="0"/>
                <a:cs typeface="Arial" panose="020B0604020202020204" pitchFamily="34" charset="0"/>
              </a:rPr>
              <a:t>Sågverksindustrin</a:t>
            </a:r>
          </a:p>
        </p:txBody>
      </p:sp>
      <p:sp>
        <p:nvSpPr>
          <p:cNvPr id="13" name="textruta 12"/>
          <p:cNvSpPr txBox="1"/>
          <p:nvPr/>
        </p:nvSpPr>
        <p:spPr>
          <a:xfrm>
            <a:off x="8927896" y="5101431"/>
            <a:ext cx="1424872" cy="338554"/>
          </a:xfrm>
          <a:prstGeom prst="rect">
            <a:avLst/>
          </a:prstGeom>
          <a:noFill/>
        </p:spPr>
        <p:txBody>
          <a:bodyPr wrap="square" rtlCol="0">
            <a:spAutoFit/>
          </a:bodyPr>
          <a:lstStyle/>
          <a:p>
            <a:r>
              <a:rPr lang="sv-SE" sz="1600" dirty="0">
                <a:latin typeface="Klavika Regular" panose="02000000000000000000" pitchFamily="50" charset="0"/>
                <a:cs typeface="Arial" panose="020B0604020202020204" pitchFamily="34" charset="0"/>
              </a:rPr>
              <a:t>Träindustrin</a:t>
            </a:r>
          </a:p>
        </p:txBody>
      </p:sp>
      <p:pic>
        <p:nvPicPr>
          <p:cNvPr id="3" name="Bildobjekt 2"/>
          <p:cNvPicPr>
            <a:picLocks noChangeAspect="1"/>
          </p:cNvPicPr>
          <p:nvPr/>
        </p:nvPicPr>
        <p:blipFill rotWithShape="1">
          <a:blip r:embed="rId3" cstate="print">
            <a:extLst>
              <a:ext uri="{28A0092B-C50C-407E-A947-70E740481C1C}">
                <a14:useLocalDpi xmlns:a14="http://schemas.microsoft.com/office/drawing/2010/main" val="0"/>
              </a:ext>
            </a:extLst>
          </a:blip>
          <a:srcRect l="24352" t="9064"/>
          <a:stretch/>
        </p:blipFill>
        <p:spPr>
          <a:xfrm>
            <a:off x="652128" y="472249"/>
            <a:ext cx="2991273" cy="5393696"/>
          </a:xfrm>
          <a:prstGeom prst="rect">
            <a:avLst/>
          </a:prstGeom>
        </p:spPr>
      </p:pic>
      <p:sp>
        <p:nvSpPr>
          <p:cNvPr id="14" name="Kommentar i oval 13"/>
          <p:cNvSpPr/>
          <p:nvPr/>
        </p:nvSpPr>
        <p:spPr>
          <a:xfrm>
            <a:off x="3751616" y="632897"/>
            <a:ext cx="4810115" cy="2633260"/>
          </a:xfrm>
          <a:prstGeom prst="wedgeEllipseCallout">
            <a:avLst>
              <a:gd name="adj1" fmla="val -58863"/>
              <a:gd name="adj2" fmla="val -14938"/>
            </a:avLst>
          </a:prstGeom>
          <a:solidFill>
            <a:srgbClr val="273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p:cNvSpPr txBox="1"/>
          <p:nvPr/>
        </p:nvSpPr>
        <p:spPr>
          <a:xfrm>
            <a:off x="4464451" y="1011933"/>
            <a:ext cx="4177397" cy="1815882"/>
          </a:xfrm>
          <a:prstGeom prst="rect">
            <a:avLst/>
          </a:prstGeom>
          <a:noFill/>
        </p:spPr>
        <p:txBody>
          <a:bodyPr wrap="square" rtlCol="0">
            <a:spAutoFit/>
          </a:bodyPr>
          <a:lstStyle/>
          <a:p>
            <a:r>
              <a:rPr lang="sv-SE" sz="2800" b="1" dirty="0">
                <a:solidFill>
                  <a:schemeClr val="bg1"/>
                </a:solidFill>
                <a:latin typeface="GS Grotezk Condensed" pitchFamily="50" charset="0"/>
                <a:ea typeface="GS Grotezk Condensed" pitchFamily="50" charset="0"/>
                <a:cs typeface="Arial" panose="020B0604020202020204" pitchFamily="34" charset="0"/>
              </a:rPr>
              <a:t>GS-facket </a:t>
            </a:r>
          </a:p>
          <a:p>
            <a:r>
              <a:rPr lang="sv-SE" sz="2800" b="1" dirty="0">
                <a:solidFill>
                  <a:schemeClr val="bg1"/>
                </a:solidFill>
                <a:latin typeface="GS Grotezk Condensed" pitchFamily="50" charset="0"/>
                <a:ea typeface="GS Grotezk Condensed" pitchFamily="50" charset="0"/>
                <a:cs typeface="Arial" panose="020B0604020202020204" pitchFamily="34" charset="0"/>
              </a:rPr>
              <a:t>är förbundet för dig </a:t>
            </a:r>
          </a:p>
          <a:p>
            <a:r>
              <a:rPr lang="sv-SE" sz="2800" b="1" dirty="0">
                <a:solidFill>
                  <a:schemeClr val="bg1"/>
                </a:solidFill>
                <a:latin typeface="GS Grotezk Condensed" pitchFamily="50" charset="0"/>
                <a:ea typeface="GS Grotezk Condensed" pitchFamily="50" charset="0"/>
                <a:cs typeface="Arial" panose="020B0604020202020204" pitchFamily="34" charset="0"/>
              </a:rPr>
              <a:t>som jobbar i någon av våra </a:t>
            </a:r>
          </a:p>
          <a:p>
            <a:r>
              <a:rPr lang="sv-SE" sz="2800" b="1" dirty="0">
                <a:solidFill>
                  <a:schemeClr val="bg1"/>
                </a:solidFill>
                <a:latin typeface="GS Grotezk Condensed" pitchFamily="50" charset="0"/>
                <a:ea typeface="GS Grotezk Condensed" pitchFamily="50" charset="0"/>
                <a:cs typeface="Arial" panose="020B0604020202020204" pitchFamily="34" charset="0"/>
              </a:rPr>
              <a:t>branscher.</a:t>
            </a:r>
          </a:p>
        </p:txBody>
      </p:sp>
      <p:sp>
        <p:nvSpPr>
          <p:cNvPr id="15"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273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1848" y="1316236"/>
            <a:ext cx="1621039" cy="1656115"/>
          </a:xfrm>
          <a:prstGeom prst="rect">
            <a:avLst/>
          </a:prstGeom>
        </p:spPr>
      </p:pic>
      <p:pic>
        <p:nvPicPr>
          <p:cNvPr id="16" name="Bildobjekt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3225" y="3761444"/>
            <a:ext cx="1629846" cy="1629846"/>
          </a:xfrm>
          <a:prstGeom prst="rect">
            <a:avLst/>
          </a:prstGeom>
        </p:spPr>
      </p:pic>
      <p:pic>
        <p:nvPicPr>
          <p:cNvPr id="17" name="Bildobjekt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9509" y="3382236"/>
            <a:ext cx="1695100" cy="1695100"/>
          </a:xfrm>
          <a:prstGeom prst="rect">
            <a:avLst/>
          </a:prstGeom>
        </p:spPr>
      </p:pic>
      <p:pic>
        <p:nvPicPr>
          <p:cNvPr id="18" name="Bildobjekt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482" y="3483717"/>
            <a:ext cx="1617714" cy="1617714"/>
          </a:xfrm>
          <a:prstGeom prst="rect">
            <a:avLst/>
          </a:prstGeom>
          <a:ln>
            <a:noFill/>
          </a:ln>
        </p:spPr>
      </p:pic>
    </p:spTree>
    <p:extLst>
      <p:ext uri="{BB962C8B-B14F-4D97-AF65-F5344CB8AC3E}">
        <p14:creationId xmlns:p14="http://schemas.microsoft.com/office/powerpoint/2010/main" val="2405080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rotWithShape="1">
          <a:blip r:embed="rId3" cstate="print">
            <a:extLst>
              <a:ext uri="{28A0092B-C50C-407E-A947-70E740481C1C}">
                <a14:useLocalDpi xmlns:a14="http://schemas.microsoft.com/office/drawing/2010/main" val="0"/>
              </a:ext>
            </a:extLst>
          </a:blip>
          <a:srcRect t="3385" b="4973"/>
          <a:stretch/>
        </p:blipFill>
        <p:spPr>
          <a:xfrm>
            <a:off x="4584699" y="668408"/>
            <a:ext cx="3255771" cy="6058946"/>
          </a:xfrm>
          <a:prstGeom prst="rect">
            <a:avLst/>
          </a:prstGeom>
        </p:spPr>
      </p:pic>
      <p:sp>
        <p:nvSpPr>
          <p:cNvPr id="7" name="textruta 6"/>
          <p:cNvSpPr txBox="1"/>
          <p:nvPr/>
        </p:nvSpPr>
        <p:spPr>
          <a:xfrm>
            <a:off x="7840470" y="1169615"/>
            <a:ext cx="4642191" cy="6951509"/>
          </a:xfrm>
          <a:prstGeom prst="rect">
            <a:avLst/>
          </a:prstGeom>
          <a:noFill/>
        </p:spPr>
        <p:txBody>
          <a:bodyPr wrap="square" tIns="72000" rIns="216000" numCol="1" rtlCol="0">
            <a:spAutoFit/>
          </a:bodyPr>
          <a:lstStyle/>
          <a:p>
            <a:pPr>
              <a:lnSpc>
                <a:spcPct val="150000"/>
              </a:lnSpc>
            </a:pPr>
            <a:r>
              <a:rPr lang="sv-SE" sz="2000" b="1" dirty="0">
                <a:latin typeface="Barlow" panose="00000500000000000000" pitchFamily="50" charset="0"/>
              </a:rPr>
              <a:t>Avdelning 8 Norr</a:t>
            </a:r>
          </a:p>
          <a:p>
            <a:pPr>
              <a:lnSpc>
                <a:spcPct val="150000"/>
              </a:lnSpc>
            </a:pPr>
            <a:r>
              <a:rPr lang="sv-SE" sz="2000" b="1" dirty="0">
                <a:latin typeface="Barlow" panose="00000500000000000000" pitchFamily="50" charset="0"/>
              </a:rPr>
              <a:t>Avdelning 7 Mellannorrland</a:t>
            </a:r>
          </a:p>
          <a:p>
            <a:pPr>
              <a:lnSpc>
                <a:spcPct val="150000"/>
              </a:lnSpc>
            </a:pPr>
            <a:r>
              <a:rPr lang="sv-SE" sz="2000" b="1" dirty="0">
                <a:latin typeface="Barlow" panose="00000500000000000000" pitchFamily="50" charset="0"/>
              </a:rPr>
              <a:t>Avdelning 6 Dalarna/Gävleborg</a:t>
            </a:r>
          </a:p>
          <a:p>
            <a:pPr>
              <a:lnSpc>
                <a:spcPct val="150000"/>
              </a:lnSpc>
            </a:pPr>
            <a:r>
              <a:rPr lang="sv-SE" sz="2000" b="1" dirty="0">
                <a:latin typeface="Barlow" panose="00000500000000000000" pitchFamily="50" charset="0"/>
              </a:rPr>
              <a:t>Avdelning 5 Södra Svealand</a:t>
            </a:r>
          </a:p>
          <a:p>
            <a:pPr>
              <a:lnSpc>
                <a:spcPct val="150000"/>
              </a:lnSpc>
            </a:pPr>
            <a:r>
              <a:rPr lang="sv-SE" sz="2000" b="1" dirty="0">
                <a:latin typeface="Barlow" panose="00000500000000000000" pitchFamily="50" charset="0"/>
              </a:rPr>
              <a:t>Avdelning 4 Västra Götaland</a:t>
            </a:r>
          </a:p>
          <a:p>
            <a:pPr>
              <a:lnSpc>
                <a:spcPct val="150000"/>
              </a:lnSpc>
            </a:pPr>
            <a:r>
              <a:rPr lang="sv-SE" sz="2000" b="1" dirty="0">
                <a:latin typeface="Barlow" panose="00000500000000000000" pitchFamily="50" charset="0"/>
              </a:rPr>
              <a:t>Avdelning 3 Öst</a:t>
            </a:r>
          </a:p>
          <a:p>
            <a:pPr>
              <a:lnSpc>
                <a:spcPct val="150000"/>
              </a:lnSpc>
            </a:pPr>
            <a:r>
              <a:rPr lang="sv-SE" sz="2000" b="1" dirty="0">
                <a:latin typeface="Barlow" panose="00000500000000000000" pitchFamily="50" charset="0"/>
              </a:rPr>
              <a:t>Avdelning 2 Halland/Västra Småland</a:t>
            </a:r>
          </a:p>
          <a:p>
            <a:pPr>
              <a:lnSpc>
                <a:spcPct val="150000"/>
              </a:lnSpc>
            </a:pPr>
            <a:r>
              <a:rPr lang="sv-SE" sz="2000" b="1" dirty="0">
                <a:latin typeface="Barlow" panose="00000500000000000000" pitchFamily="50" charset="0"/>
              </a:rPr>
              <a:t>Avdelning 1 Skåne/Blekinge</a:t>
            </a:r>
          </a:p>
          <a:p>
            <a:pPr>
              <a:lnSpc>
                <a:spcPct val="150000"/>
              </a:lnSpc>
            </a:pPr>
            <a:endParaRPr lang="sv-SE" sz="2000" b="1" dirty="0">
              <a:latin typeface="Barlow" panose="00000500000000000000" pitchFamily="50" charset="0"/>
            </a:endParaRPr>
          </a:p>
          <a:p>
            <a:pPr>
              <a:lnSpc>
                <a:spcPct val="150000"/>
              </a:lnSpc>
            </a:pPr>
            <a:r>
              <a:rPr lang="sv-SE" sz="2000" b="1" dirty="0">
                <a:latin typeface="Barlow" panose="00000500000000000000" pitchFamily="50" charset="0"/>
              </a:rPr>
              <a:t>Förbundskontoret Stockholm</a:t>
            </a:r>
          </a:p>
          <a:p>
            <a:pPr>
              <a:lnSpc>
                <a:spcPct val="200000"/>
              </a:lnSpc>
            </a:pPr>
            <a:endParaRPr lang="sv-SE" sz="1600" dirty="0">
              <a:latin typeface="Georgia" panose="02040502050405020303" pitchFamily="18" charset="0"/>
            </a:endParaRPr>
          </a:p>
          <a:p>
            <a:pPr>
              <a:lnSpc>
                <a:spcPct val="200000"/>
              </a:lnSpc>
            </a:pPr>
            <a:endParaRPr lang="sv-SE" dirty="0"/>
          </a:p>
          <a:p>
            <a:pPr>
              <a:lnSpc>
                <a:spcPct val="200000"/>
              </a:lnSpc>
            </a:pPr>
            <a:r>
              <a:rPr lang="sv-SE" b="1" dirty="0"/>
              <a:t> </a:t>
            </a:r>
            <a:endParaRPr lang="sv-SE" dirty="0"/>
          </a:p>
          <a:p>
            <a:pPr>
              <a:lnSpc>
                <a:spcPct val="200000"/>
              </a:lnSpc>
            </a:pPr>
            <a:endParaRPr lang="sv-SE" sz="2000" dirty="0">
              <a:latin typeface="Georgia" panose="02040502050405020303" pitchFamily="18" charset="0"/>
            </a:endParaRPr>
          </a:p>
        </p:txBody>
      </p:sp>
      <p:sp>
        <p:nvSpPr>
          <p:cNvPr id="2" name="textruta 1"/>
          <p:cNvSpPr txBox="1"/>
          <p:nvPr/>
        </p:nvSpPr>
        <p:spPr>
          <a:xfrm>
            <a:off x="129857" y="0"/>
            <a:ext cx="4759643" cy="707886"/>
          </a:xfrm>
          <a:prstGeom prst="rect">
            <a:avLst/>
          </a:prstGeom>
          <a:noFill/>
        </p:spPr>
        <p:txBody>
          <a:bodyPr wrap="square" rtlCol="0">
            <a:spAutoFit/>
          </a:bodyPr>
          <a:lstStyle/>
          <a:p>
            <a:r>
              <a:rPr lang="sv-SE" sz="4000" b="1" dirty="0">
                <a:solidFill>
                  <a:srgbClr val="1C320A"/>
                </a:solidFill>
                <a:latin typeface="GS Grotezk Condensed" pitchFamily="50" charset="0"/>
                <a:ea typeface="GS Grotezk Condensed" pitchFamily="50" charset="0"/>
                <a:cs typeface="Arial" panose="020B0604020202020204" pitchFamily="34" charset="0"/>
              </a:rPr>
              <a:t>GS finns i hela landet</a:t>
            </a:r>
          </a:p>
        </p:txBody>
      </p:sp>
      <p:cxnSp>
        <p:nvCxnSpPr>
          <p:cNvPr id="9" name="Rak koppling 8"/>
          <p:cNvCxnSpPr/>
          <p:nvPr/>
        </p:nvCxnSpPr>
        <p:spPr>
          <a:xfrm>
            <a:off x="7840470" y="668408"/>
            <a:ext cx="0" cy="6058946"/>
          </a:xfrm>
          <a:prstGeom prst="line">
            <a:avLst/>
          </a:prstGeom>
          <a:ln>
            <a:solidFill>
              <a:srgbClr val="00352C"/>
            </a:solidFill>
          </a:ln>
        </p:spPr>
        <p:style>
          <a:lnRef idx="3">
            <a:schemeClr val="accent1"/>
          </a:lnRef>
          <a:fillRef idx="0">
            <a:schemeClr val="accent1"/>
          </a:fillRef>
          <a:effectRef idx="2">
            <a:schemeClr val="accent1"/>
          </a:effectRef>
          <a:fontRef idx="minor">
            <a:schemeClr val="tx1"/>
          </a:fontRef>
        </p:style>
      </p:cxnSp>
      <p:pic>
        <p:nvPicPr>
          <p:cNvPr id="11" name="Bildobjekt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158" y="2201927"/>
            <a:ext cx="2443442" cy="2443442"/>
          </a:xfrm>
          <a:prstGeom prst="rect">
            <a:avLst/>
          </a:prstGeom>
        </p:spPr>
      </p:pic>
    </p:spTree>
    <p:extLst>
      <p:ext uri="{BB962C8B-B14F-4D97-AF65-F5344CB8AC3E}">
        <p14:creationId xmlns:p14="http://schemas.microsoft.com/office/powerpoint/2010/main" val="4077638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46339"/>
            <a:ext cx="12192000" cy="1411661"/>
          </a:xfrm>
          <a:prstGeom prst="rect">
            <a:avLst/>
          </a:prstGeom>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7636" y="0"/>
            <a:ext cx="1514363" cy="1839951"/>
          </a:xfrm>
          <a:prstGeom prst="rect">
            <a:avLst/>
          </a:prstGeom>
        </p:spPr>
      </p:pic>
      <p:sp>
        <p:nvSpPr>
          <p:cNvPr id="2" name="textruta 1"/>
          <p:cNvSpPr txBox="1"/>
          <p:nvPr/>
        </p:nvSpPr>
        <p:spPr>
          <a:xfrm>
            <a:off x="816078" y="566032"/>
            <a:ext cx="7325599" cy="707886"/>
          </a:xfrm>
          <a:prstGeom prst="rect">
            <a:avLst/>
          </a:prstGeom>
          <a:noFill/>
        </p:spPr>
        <p:txBody>
          <a:bodyPr wrap="square" rtlCol="0">
            <a:spAutoFit/>
          </a:bodyPr>
          <a:lstStyle/>
          <a:p>
            <a:r>
              <a:rPr lang="sv-SE" sz="4000" dirty="0">
                <a:latin typeface="Arial" panose="020B0604020202020204" pitchFamily="34" charset="0"/>
                <a:ea typeface="Verdana" panose="020B0604030504040204" pitchFamily="34" charset="0"/>
                <a:cs typeface="Arial" panose="020B0604020202020204" pitchFamily="34" charset="0"/>
              </a:rPr>
              <a:t>Rubrik</a:t>
            </a:r>
          </a:p>
        </p:txBody>
      </p:sp>
      <p:sp>
        <p:nvSpPr>
          <p:cNvPr id="3" name="textruta 2"/>
          <p:cNvSpPr txBox="1"/>
          <p:nvPr/>
        </p:nvSpPr>
        <p:spPr>
          <a:xfrm>
            <a:off x="809820" y="1839951"/>
            <a:ext cx="10572359" cy="954107"/>
          </a:xfrm>
          <a:prstGeom prst="rect">
            <a:avLst/>
          </a:prstGeom>
          <a:noFill/>
        </p:spPr>
        <p:txBody>
          <a:bodyPr wrap="square" numCol="2" rtlCol="0">
            <a:spAutoFit/>
          </a:bodyPr>
          <a:lstStyle/>
          <a:p>
            <a:r>
              <a:rPr lang="sv-SE" sz="1600" dirty="0">
                <a:latin typeface="Georgia" panose="02040502050405020303" pitchFamily="18" charset="0"/>
              </a:rPr>
              <a:t>Brödtext</a:t>
            </a:r>
            <a:r>
              <a:rPr lang="sv-SE" b="1" dirty="0"/>
              <a:t> </a:t>
            </a:r>
            <a:endParaRPr lang="sv-SE" dirty="0"/>
          </a:p>
          <a:p>
            <a:r>
              <a:rPr lang="sv-SE" b="1" dirty="0"/>
              <a:t> </a:t>
            </a:r>
            <a:endParaRPr lang="sv-SE" dirty="0"/>
          </a:p>
          <a:p>
            <a:endParaRPr lang="sv-SE" sz="2000" dirty="0">
              <a:latin typeface="Georgia" panose="02040502050405020303" pitchFamily="18" charset="0"/>
            </a:endParaRPr>
          </a:p>
        </p:txBody>
      </p:sp>
      <p:pic>
        <p:nvPicPr>
          <p:cNvPr id="6"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5501"/>
            <a:ext cx="12720896" cy="8480597"/>
          </a:xfrm>
          <a:prstGeom prst="rect">
            <a:avLst/>
          </a:prstGeom>
        </p:spPr>
      </p:pic>
      <p:sp>
        <p:nvSpPr>
          <p:cNvPr id="11" name="Ellips 10"/>
          <p:cNvSpPr/>
          <p:nvPr/>
        </p:nvSpPr>
        <p:spPr>
          <a:xfrm>
            <a:off x="286711" y="3392488"/>
            <a:ext cx="3442949" cy="3266204"/>
          </a:xfrm>
          <a:prstGeom prst="ellipse">
            <a:avLst/>
          </a:prstGeom>
          <a:solidFill>
            <a:srgbClr val="00352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4000" b="1" dirty="0">
              <a:solidFill>
                <a:srgbClr val="1C320A"/>
              </a:solidFill>
              <a:latin typeface="Arial" panose="020B0604020202020204" pitchFamily="34" charset="0"/>
              <a:ea typeface="Verdana" panose="020B0604030504040204" pitchFamily="34" charset="0"/>
              <a:cs typeface="Arial" panose="020B0604020202020204" pitchFamily="34" charset="0"/>
            </a:endParaRPr>
          </a:p>
        </p:txBody>
      </p:sp>
      <p:sp>
        <p:nvSpPr>
          <p:cNvPr id="12" name="textruta 11"/>
          <p:cNvSpPr txBox="1"/>
          <p:nvPr/>
        </p:nvSpPr>
        <p:spPr>
          <a:xfrm>
            <a:off x="775082" y="4255800"/>
            <a:ext cx="2566728" cy="1754326"/>
          </a:xfrm>
          <a:prstGeom prst="rect">
            <a:avLst/>
          </a:prstGeom>
          <a:noFill/>
        </p:spPr>
        <p:txBody>
          <a:bodyPr wrap="none" rtlCol="0">
            <a:spAutoFit/>
          </a:bodyPr>
          <a:lstStyle/>
          <a:p>
            <a:pPr algn="ctr"/>
            <a:r>
              <a:rPr lang="sv-SE" sz="3600" b="1" dirty="0">
                <a:solidFill>
                  <a:schemeClr val="bg1"/>
                </a:solidFill>
                <a:latin typeface="GS Grotezk Condensed" pitchFamily="50" charset="0"/>
                <a:ea typeface="GS Grotezk Condensed" pitchFamily="50" charset="0"/>
                <a:cs typeface="Arial" panose="020B0604020202020204" pitchFamily="34" charset="0"/>
              </a:rPr>
              <a:t>Tillsammans </a:t>
            </a:r>
          </a:p>
          <a:p>
            <a:pPr algn="ctr"/>
            <a:r>
              <a:rPr lang="sv-SE" sz="3600" b="1" dirty="0">
                <a:solidFill>
                  <a:schemeClr val="bg1"/>
                </a:solidFill>
                <a:latin typeface="GS Grotezk Condensed" pitchFamily="50" charset="0"/>
                <a:ea typeface="GS Grotezk Condensed" pitchFamily="50" charset="0"/>
                <a:cs typeface="Arial" panose="020B0604020202020204" pitchFamily="34" charset="0"/>
              </a:rPr>
              <a:t>är </a:t>
            </a:r>
          </a:p>
          <a:p>
            <a:pPr algn="ctr"/>
            <a:r>
              <a:rPr lang="sv-SE" sz="3600" b="1" dirty="0">
                <a:solidFill>
                  <a:schemeClr val="bg1"/>
                </a:solidFill>
                <a:latin typeface="GS Grotezk Condensed" pitchFamily="50" charset="0"/>
                <a:ea typeface="GS Grotezk Condensed" pitchFamily="50" charset="0"/>
                <a:cs typeface="Arial" panose="020B0604020202020204" pitchFamily="34" charset="0"/>
              </a:rPr>
              <a:t>vi starka!</a:t>
            </a:r>
          </a:p>
        </p:txBody>
      </p:sp>
      <p:sp>
        <p:nvSpPr>
          <p:cNvPr id="13" name="Rektangel med rundade hörn 12"/>
          <p:cNvSpPr/>
          <p:nvPr/>
        </p:nvSpPr>
        <p:spPr>
          <a:xfrm>
            <a:off x="5461565" y="361106"/>
            <a:ext cx="3236189" cy="3536672"/>
          </a:xfrm>
          <a:prstGeom prst="roundRect">
            <a:avLst/>
          </a:prstGeom>
          <a:solidFill>
            <a:srgbClr val="00352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ruta 13"/>
          <p:cNvSpPr txBox="1"/>
          <p:nvPr/>
        </p:nvSpPr>
        <p:spPr>
          <a:xfrm>
            <a:off x="5521227" y="652114"/>
            <a:ext cx="3133404" cy="2954655"/>
          </a:xfrm>
          <a:prstGeom prst="rect">
            <a:avLst/>
          </a:prstGeom>
          <a:noFill/>
        </p:spPr>
        <p:txBody>
          <a:bodyPr wrap="square" rtlCol="0">
            <a:spAutoFit/>
          </a:bodyPr>
          <a:lstStyle/>
          <a:p>
            <a:pPr algn="ctr"/>
            <a:r>
              <a:rPr lang="sv-SE" sz="3600" b="1" dirty="0">
                <a:solidFill>
                  <a:schemeClr val="bg1"/>
                </a:solidFill>
                <a:latin typeface="GS Grotezk Condensed" pitchFamily="50" charset="0"/>
                <a:ea typeface="GS Grotezk Condensed" pitchFamily="50" charset="0"/>
                <a:cs typeface="Arial" panose="020B0604020202020204" pitchFamily="34" charset="0"/>
              </a:rPr>
              <a:t>Ca. 40 000 medlemmar </a:t>
            </a:r>
          </a:p>
          <a:p>
            <a:pPr algn="ctr"/>
            <a:r>
              <a:rPr lang="sv-SE" sz="2400" b="1" dirty="0">
                <a:solidFill>
                  <a:schemeClr val="bg1"/>
                </a:solidFill>
                <a:latin typeface="GS Grotezk Condensed" pitchFamily="50" charset="0"/>
                <a:ea typeface="GS Grotezk Condensed" pitchFamily="50" charset="0"/>
                <a:cs typeface="Arial" panose="020B0604020202020204" pitchFamily="34" charset="0"/>
              </a:rPr>
              <a:t>för </a:t>
            </a:r>
          </a:p>
          <a:p>
            <a:pPr algn="ctr"/>
            <a:endParaRPr lang="sv-SE" b="1" dirty="0">
              <a:solidFill>
                <a:schemeClr val="bg1"/>
              </a:solidFill>
              <a:latin typeface="GS Grotezk Condensed" pitchFamily="50" charset="0"/>
              <a:ea typeface="GS Grotezk Condensed" pitchFamily="50" charset="0"/>
              <a:cs typeface="Arial" panose="020B0604020202020204" pitchFamily="34" charset="0"/>
            </a:endParaRPr>
          </a:p>
          <a:p>
            <a:pPr algn="ctr"/>
            <a:r>
              <a:rPr lang="sv-SE" b="1" dirty="0">
                <a:solidFill>
                  <a:schemeClr val="bg1"/>
                </a:solidFill>
                <a:latin typeface="GS Grotezk Condensed" pitchFamily="50" charset="0"/>
                <a:ea typeface="GS Grotezk Condensed" pitchFamily="50" charset="0"/>
                <a:cs typeface="Arial" panose="020B0604020202020204" pitchFamily="34" charset="0"/>
              </a:rPr>
              <a:t>TRYGGHET</a:t>
            </a:r>
          </a:p>
          <a:p>
            <a:pPr algn="ctr"/>
            <a:r>
              <a:rPr lang="sv-SE" b="1" dirty="0">
                <a:solidFill>
                  <a:schemeClr val="bg1"/>
                </a:solidFill>
                <a:latin typeface="GS Grotezk Condensed" pitchFamily="50" charset="0"/>
                <a:ea typeface="GS Grotezk Condensed" pitchFamily="50" charset="0"/>
                <a:cs typeface="Arial" panose="020B0604020202020204" pitchFamily="34" charset="0"/>
              </a:rPr>
              <a:t>BRA LÖNER</a:t>
            </a:r>
          </a:p>
          <a:p>
            <a:pPr algn="ctr"/>
            <a:r>
              <a:rPr lang="sv-SE" b="1" dirty="0">
                <a:solidFill>
                  <a:schemeClr val="bg1"/>
                </a:solidFill>
                <a:latin typeface="GS Grotezk Condensed" pitchFamily="50" charset="0"/>
                <a:ea typeface="GS Grotezk Condensed" pitchFamily="50" charset="0"/>
                <a:cs typeface="Arial" panose="020B0604020202020204" pitchFamily="34" charset="0"/>
              </a:rPr>
              <a:t>SCHYSTA VILLKOR</a:t>
            </a:r>
          </a:p>
          <a:p>
            <a:pPr algn="ctr"/>
            <a:r>
              <a:rPr lang="sv-SE" b="1" dirty="0">
                <a:solidFill>
                  <a:schemeClr val="bg1"/>
                </a:solidFill>
                <a:latin typeface="GS Grotezk Condensed" pitchFamily="50" charset="0"/>
                <a:ea typeface="GS Grotezk Condensed" pitchFamily="50" charset="0"/>
                <a:cs typeface="Arial" panose="020B0604020202020204" pitchFamily="34" charset="0"/>
              </a:rPr>
              <a:t>BRA ARBETSMILJÖ</a:t>
            </a:r>
          </a:p>
        </p:txBody>
      </p:sp>
      <p:sp>
        <p:nvSpPr>
          <p:cNvPr id="7" name="Ellips 6"/>
          <p:cNvSpPr/>
          <p:nvPr/>
        </p:nvSpPr>
        <p:spPr>
          <a:xfrm>
            <a:off x="418723" y="3555824"/>
            <a:ext cx="3189828" cy="2961509"/>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med rundade hörn 14"/>
          <p:cNvSpPr/>
          <p:nvPr/>
        </p:nvSpPr>
        <p:spPr>
          <a:xfrm>
            <a:off x="5566075" y="459622"/>
            <a:ext cx="3043708" cy="331942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Bildobjekt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8011" y="15501"/>
            <a:ext cx="1982547" cy="1982547"/>
          </a:xfrm>
          <a:prstGeom prst="rect">
            <a:avLst/>
          </a:prstGeom>
        </p:spPr>
      </p:pic>
    </p:spTree>
    <p:extLst>
      <p:ext uri="{BB962C8B-B14F-4D97-AF65-F5344CB8AC3E}">
        <p14:creationId xmlns:p14="http://schemas.microsoft.com/office/powerpoint/2010/main" val="2341256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A47F55-2B19-C740-A4A5-1DD8392AF885}"/>
              </a:ext>
            </a:extLst>
          </p:cNvPr>
          <p:cNvSpPr>
            <a:spLocks noGrp="1"/>
          </p:cNvSpPr>
          <p:nvPr>
            <p:ph type="title"/>
          </p:nvPr>
        </p:nvSpPr>
        <p:spPr>
          <a:xfrm>
            <a:off x="838200" y="0"/>
            <a:ext cx="10515600" cy="1051491"/>
          </a:xfrm>
        </p:spPr>
        <p:txBody>
          <a:bodyPr/>
          <a:lstStyle/>
          <a:p>
            <a:pPr algn="ctr"/>
            <a:r>
              <a:rPr lang="sv-SE" b="1" dirty="0">
                <a:latin typeface="GS Grotezk Condensed" pitchFamily="50" charset="0"/>
                <a:ea typeface="GS Grotezk Condensed" pitchFamily="50" charset="0"/>
                <a:cs typeface="Muna" pitchFamily="2" charset="-78"/>
              </a:rPr>
              <a:t>Vilka fackförbund finns i Sverige?</a:t>
            </a:r>
          </a:p>
        </p:txBody>
      </p:sp>
      <p:pic>
        <p:nvPicPr>
          <p:cNvPr id="5" name="Bildobjekt 4">
            <a:extLst>
              <a:ext uri="{FF2B5EF4-FFF2-40B4-BE49-F238E27FC236}">
                <a16:creationId xmlns:a16="http://schemas.microsoft.com/office/drawing/2014/main" id="{390737D1-F17C-5E40-90E8-27C9769030DF}"/>
              </a:ext>
            </a:extLst>
          </p:cNvPr>
          <p:cNvPicPr>
            <a:picLocks noChangeAspect="1"/>
          </p:cNvPicPr>
          <p:nvPr/>
        </p:nvPicPr>
        <p:blipFill>
          <a:blip r:embed="rId3"/>
          <a:stretch>
            <a:fillRect/>
          </a:stretch>
        </p:blipFill>
        <p:spPr>
          <a:xfrm>
            <a:off x="5257251" y="2525397"/>
            <a:ext cx="1392424" cy="1392424"/>
          </a:xfrm>
          <a:prstGeom prst="rect">
            <a:avLst/>
          </a:prstGeom>
        </p:spPr>
      </p:pic>
      <p:pic>
        <p:nvPicPr>
          <p:cNvPr id="7" name="Bildobjekt 6">
            <a:extLst>
              <a:ext uri="{FF2B5EF4-FFF2-40B4-BE49-F238E27FC236}">
                <a16:creationId xmlns:a16="http://schemas.microsoft.com/office/drawing/2014/main" id="{2C75D8F6-FFBE-B741-9C42-F34AD0A1730D}"/>
              </a:ext>
            </a:extLst>
          </p:cNvPr>
          <p:cNvPicPr>
            <a:picLocks noChangeAspect="1"/>
          </p:cNvPicPr>
          <p:nvPr/>
        </p:nvPicPr>
        <p:blipFill>
          <a:blip r:embed="rId4"/>
          <a:stretch>
            <a:fillRect/>
          </a:stretch>
        </p:blipFill>
        <p:spPr>
          <a:xfrm>
            <a:off x="6423534" y="4475379"/>
            <a:ext cx="971778" cy="971778"/>
          </a:xfrm>
          <a:prstGeom prst="rect">
            <a:avLst/>
          </a:prstGeom>
        </p:spPr>
      </p:pic>
      <p:pic>
        <p:nvPicPr>
          <p:cNvPr id="9" name="Bildobjekt 8">
            <a:extLst>
              <a:ext uri="{FF2B5EF4-FFF2-40B4-BE49-F238E27FC236}">
                <a16:creationId xmlns:a16="http://schemas.microsoft.com/office/drawing/2014/main" id="{B4A4CF0E-722D-CA40-A962-ABD854D58391}"/>
              </a:ext>
            </a:extLst>
          </p:cNvPr>
          <p:cNvPicPr>
            <a:picLocks noChangeAspect="1"/>
          </p:cNvPicPr>
          <p:nvPr/>
        </p:nvPicPr>
        <p:blipFill>
          <a:blip r:embed="rId5"/>
          <a:stretch>
            <a:fillRect/>
          </a:stretch>
        </p:blipFill>
        <p:spPr>
          <a:xfrm>
            <a:off x="8430462" y="3048161"/>
            <a:ext cx="1505357" cy="437300"/>
          </a:xfrm>
          <a:prstGeom prst="rect">
            <a:avLst/>
          </a:prstGeom>
        </p:spPr>
      </p:pic>
      <p:pic>
        <p:nvPicPr>
          <p:cNvPr id="13" name="Bildobjekt 12">
            <a:extLst>
              <a:ext uri="{FF2B5EF4-FFF2-40B4-BE49-F238E27FC236}">
                <a16:creationId xmlns:a16="http://schemas.microsoft.com/office/drawing/2014/main" id="{FADC02F9-1D8D-FD46-816F-2813CF260DB0}"/>
              </a:ext>
            </a:extLst>
          </p:cNvPr>
          <p:cNvPicPr>
            <a:picLocks noChangeAspect="1"/>
          </p:cNvPicPr>
          <p:nvPr/>
        </p:nvPicPr>
        <p:blipFill>
          <a:blip r:embed="rId6"/>
          <a:stretch>
            <a:fillRect/>
          </a:stretch>
        </p:blipFill>
        <p:spPr>
          <a:xfrm>
            <a:off x="3919422" y="1197156"/>
            <a:ext cx="1652561" cy="558772"/>
          </a:xfrm>
          <a:prstGeom prst="rect">
            <a:avLst/>
          </a:prstGeom>
        </p:spPr>
      </p:pic>
      <p:pic>
        <p:nvPicPr>
          <p:cNvPr id="15" name="Bildobjekt 14">
            <a:extLst>
              <a:ext uri="{FF2B5EF4-FFF2-40B4-BE49-F238E27FC236}">
                <a16:creationId xmlns:a16="http://schemas.microsoft.com/office/drawing/2014/main" id="{52B8EB71-0E5B-2341-8ACA-EC9869F9AB76}"/>
              </a:ext>
            </a:extLst>
          </p:cNvPr>
          <p:cNvPicPr>
            <a:picLocks noChangeAspect="1"/>
          </p:cNvPicPr>
          <p:nvPr/>
        </p:nvPicPr>
        <p:blipFill>
          <a:blip r:embed="rId7"/>
          <a:stretch>
            <a:fillRect/>
          </a:stretch>
        </p:blipFill>
        <p:spPr>
          <a:xfrm>
            <a:off x="7222644" y="1302789"/>
            <a:ext cx="949601" cy="607361"/>
          </a:xfrm>
          <a:prstGeom prst="rect">
            <a:avLst/>
          </a:prstGeom>
        </p:spPr>
      </p:pic>
      <p:pic>
        <p:nvPicPr>
          <p:cNvPr id="17" name="Bildobjekt 16">
            <a:extLst>
              <a:ext uri="{FF2B5EF4-FFF2-40B4-BE49-F238E27FC236}">
                <a16:creationId xmlns:a16="http://schemas.microsoft.com/office/drawing/2014/main" id="{BEC7E56B-7DC2-A746-ABA0-920D9741F981}"/>
              </a:ext>
            </a:extLst>
          </p:cNvPr>
          <p:cNvPicPr>
            <a:picLocks noChangeAspect="1"/>
          </p:cNvPicPr>
          <p:nvPr/>
        </p:nvPicPr>
        <p:blipFill>
          <a:blip r:embed="rId8"/>
          <a:stretch>
            <a:fillRect/>
          </a:stretch>
        </p:blipFill>
        <p:spPr>
          <a:xfrm>
            <a:off x="6065958" y="965882"/>
            <a:ext cx="369816" cy="971778"/>
          </a:xfrm>
          <a:prstGeom prst="rect">
            <a:avLst/>
          </a:prstGeom>
        </p:spPr>
      </p:pic>
      <p:pic>
        <p:nvPicPr>
          <p:cNvPr id="19" name="Bild 18">
            <a:extLst>
              <a:ext uri="{FF2B5EF4-FFF2-40B4-BE49-F238E27FC236}">
                <a16:creationId xmlns:a16="http://schemas.microsoft.com/office/drawing/2014/main" id="{8BDA3DFF-C2DB-4445-9201-FF21B5EC93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8048" y="3802738"/>
            <a:ext cx="1689569" cy="364417"/>
          </a:xfrm>
          <a:prstGeom prst="rect">
            <a:avLst/>
          </a:prstGeom>
        </p:spPr>
      </p:pic>
      <p:pic>
        <p:nvPicPr>
          <p:cNvPr id="21" name="Bildobjekt 20">
            <a:extLst>
              <a:ext uri="{FF2B5EF4-FFF2-40B4-BE49-F238E27FC236}">
                <a16:creationId xmlns:a16="http://schemas.microsoft.com/office/drawing/2014/main" id="{57861713-68C2-E64C-B5D8-E878D09692AD}"/>
              </a:ext>
            </a:extLst>
          </p:cNvPr>
          <p:cNvPicPr>
            <a:picLocks noChangeAspect="1"/>
          </p:cNvPicPr>
          <p:nvPr/>
        </p:nvPicPr>
        <p:blipFill>
          <a:blip r:embed="rId11"/>
          <a:stretch>
            <a:fillRect/>
          </a:stretch>
        </p:blipFill>
        <p:spPr>
          <a:xfrm>
            <a:off x="2871191" y="1825862"/>
            <a:ext cx="1457359" cy="388711"/>
          </a:xfrm>
          <a:prstGeom prst="rect">
            <a:avLst/>
          </a:prstGeom>
        </p:spPr>
      </p:pic>
      <p:pic>
        <p:nvPicPr>
          <p:cNvPr id="23" name="Bildobjekt 22">
            <a:extLst>
              <a:ext uri="{FF2B5EF4-FFF2-40B4-BE49-F238E27FC236}">
                <a16:creationId xmlns:a16="http://schemas.microsoft.com/office/drawing/2014/main" id="{E5198E10-1C91-7C49-BB05-8166558A070F}"/>
              </a:ext>
            </a:extLst>
          </p:cNvPr>
          <p:cNvPicPr>
            <a:picLocks noChangeAspect="1"/>
          </p:cNvPicPr>
          <p:nvPr/>
        </p:nvPicPr>
        <p:blipFill>
          <a:blip r:embed="rId12"/>
          <a:stretch>
            <a:fillRect/>
          </a:stretch>
        </p:blipFill>
        <p:spPr>
          <a:xfrm>
            <a:off x="3173371" y="4815173"/>
            <a:ext cx="1478364" cy="364417"/>
          </a:xfrm>
          <a:prstGeom prst="rect">
            <a:avLst/>
          </a:prstGeom>
        </p:spPr>
      </p:pic>
      <p:pic>
        <p:nvPicPr>
          <p:cNvPr id="25" name="Bildobjekt 24">
            <a:extLst>
              <a:ext uri="{FF2B5EF4-FFF2-40B4-BE49-F238E27FC236}">
                <a16:creationId xmlns:a16="http://schemas.microsoft.com/office/drawing/2014/main" id="{E6C064D0-1BBE-8C46-BD7E-5B2F53DD7A11}"/>
              </a:ext>
            </a:extLst>
          </p:cNvPr>
          <p:cNvPicPr>
            <a:picLocks noChangeAspect="1"/>
          </p:cNvPicPr>
          <p:nvPr/>
        </p:nvPicPr>
        <p:blipFill rotWithShape="1">
          <a:blip r:embed="rId13"/>
          <a:srcRect l="15639" t="38167" r="15705" b="43723"/>
          <a:stretch/>
        </p:blipFill>
        <p:spPr>
          <a:xfrm>
            <a:off x="2617173" y="3998578"/>
            <a:ext cx="1565720" cy="413005"/>
          </a:xfrm>
          <a:prstGeom prst="rect">
            <a:avLst/>
          </a:prstGeom>
        </p:spPr>
      </p:pic>
      <p:pic>
        <p:nvPicPr>
          <p:cNvPr id="27" name="Bildobjekt 26">
            <a:extLst>
              <a:ext uri="{FF2B5EF4-FFF2-40B4-BE49-F238E27FC236}">
                <a16:creationId xmlns:a16="http://schemas.microsoft.com/office/drawing/2014/main" id="{7AB92C19-6CE4-9B40-99B7-3B059CFD6BC5}"/>
              </a:ext>
            </a:extLst>
          </p:cNvPr>
          <p:cNvPicPr>
            <a:picLocks noChangeAspect="1"/>
          </p:cNvPicPr>
          <p:nvPr/>
        </p:nvPicPr>
        <p:blipFill rotWithShape="1">
          <a:blip r:embed="rId14"/>
          <a:srcRect t="19503" b="16816"/>
          <a:stretch/>
        </p:blipFill>
        <p:spPr>
          <a:xfrm>
            <a:off x="8118878" y="2177225"/>
            <a:ext cx="1241696" cy="558772"/>
          </a:xfrm>
          <a:prstGeom prst="rect">
            <a:avLst/>
          </a:prstGeom>
        </p:spPr>
      </p:pic>
      <p:pic>
        <p:nvPicPr>
          <p:cNvPr id="29" name="Bildobjekt 28">
            <a:extLst>
              <a:ext uri="{FF2B5EF4-FFF2-40B4-BE49-F238E27FC236}">
                <a16:creationId xmlns:a16="http://schemas.microsoft.com/office/drawing/2014/main" id="{4D9A4DDC-7919-AA43-86A7-2D3A135205E4}"/>
              </a:ext>
            </a:extLst>
          </p:cNvPr>
          <p:cNvPicPr>
            <a:picLocks noChangeAspect="1"/>
          </p:cNvPicPr>
          <p:nvPr/>
        </p:nvPicPr>
        <p:blipFill rotWithShape="1">
          <a:blip r:embed="rId15"/>
          <a:srcRect l="14444" t="40797" r="14312" b="44990"/>
          <a:stretch/>
        </p:blipFill>
        <p:spPr>
          <a:xfrm>
            <a:off x="2299134" y="3337416"/>
            <a:ext cx="1461346" cy="291533"/>
          </a:xfrm>
          <a:prstGeom prst="rect">
            <a:avLst/>
          </a:prstGeom>
        </p:spPr>
      </p:pic>
      <p:pic>
        <p:nvPicPr>
          <p:cNvPr id="31" name="Bildobjekt 30">
            <a:extLst>
              <a:ext uri="{FF2B5EF4-FFF2-40B4-BE49-F238E27FC236}">
                <a16:creationId xmlns:a16="http://schemas.microsoft.com/office/drawing/2014/main" id="{C1F25A7A-AE41-1847-A94A-DD9A31F76D88}"/>
              </a:ext>
            </a:extLst>
          </p:cNvPr>
          <p:cNvPicPr>
            <a:picLocks noChangeAspect="1"/>
          </p:cNvPicPr>
          <p:nvPr/>
        </p:nvPicPr>
        <p:blipFill>
          <a:blip r:embed="rId16"/>
          <a:stretch>
            <a:fillRect/>
          </a:stretch>
        </p:blipFill>
        <p:spPr>
          <a:xfrm>
            <a:off x="4887186" y="4437921"/>
            <a:ext cx="1460905" cy="1068955"/>
          </a:xfrm>
          <a:prstGeom prst="rect">
            <a:avLst/>
          </a:prstGeom>
        </p:spPr>
      </p:pic>
      <p:pic>
        <p:nvPicPr>
          <p:cNvPr id="33" name="Bildobjekt 32">
            <a:extLst>
              <a:ext uri="{FF2B5EF4-FFF2-40B4-BE49-F238E27FC236}">
                <a16:creationId xmlns:a16="http://schemas.microsoft.com/office/drawing/2014/main" id="{322FA58A-D62E-ED4D-9A72-D8A7388ABF97}"/>
              </a:ext>
            </a:extLst>
          </p:cNvPr>
          <p:cNvPicPr>
            <a:picLocks noChangeAspect="1"/>
          </p:cNvPicPr>
          <p:nvPr/>
        </p:nvPicPr>
        <p:blipFill rotWithShape="1">
          <a:blip r:embed="rId17"/>
          <a:srcRect l="15639" t="35062" r="14510" b="43302"/>
          <a:stretch/>
        </p:blipFill>
        <p:spPr>
          <a:xfrm>
            <a:off x="2533111" y="2550311"/>
            <a:ext cx="1254937" cy="388711"/>
          </a:xfrm>
          <a:prstGeom prst="rect">
            <a:avLst/>
          </a:prstGeom>
        </p:spPr>
      </p:pic>
      <p:pic>
        <p:nvPicPr>
          <p:cNvPr id="35" name="Bildobjekt 34">
            <a:extLst>
              <a:ext uri="{FF2B5EF4-FFF2-40B4-BE49-F238E27FC236}">
                <a16:creationId xmlns:a16="http://schemas.microsoft.com/office/drawing/2014/main" id="{56883B42-C72B-A542-8D35-DAC3B436BDA2}"/>
              </a:ext>
            </a:extLst>
          </p:cNvPr>
          <p:cNvPicPr>
            <a:picLocks noChangeAspect="1"/>
          </p:cNvPicPr>
          <p:nvPr/>
        </p:nvPicPr>
        <p:blipFill>
          <a:blip r:embed="rId18"/>
          <a:stretch>
            <a:fillRect/>
          </a:stretch>
        </p:blipFill>
        <p:spPr>
          <a:xfrm>
            <a:off x="-1057" y="4403046"/>
            <a:ext cx="1269752" cy="776544"/>
          </a:xfrm>
          <a:prstGeom prst="rect">
            <a:avLst/>
          </a:prstGeom>
        </p:spPr>
      </p:pic>
      <p:pic>
        <p:nvPicPr>
          <p:cNvPr id="37" name="Bildobjekt 36">
            <a:extLst>
              <a:ext uri="{FF2B5EF4-FFF2-40B4-BE49-F238E27FC236}">
                <a16:creationId xmlns:a16="http://schemas.microsoft.com/office/drawing/2014/main" id="{3FE9590B-A0CC-CA43-9360-A30354E7D43D}"/>
              </a:ext>
            </a:extLst>
          </p:cNvPr>
          <p:cNvPicPr>
            <a:picLocks noChangeAspect="1"/>
          </p:cNvPicPr>
          <p:nvPr/>
        </p:nvPicPr>
        <p:blipFill>
          <a:blip r:embed="rId19"/>
          <a:stretch>
            <a:fillRect/>
          </a:stretch>
        </p:blipFill>
        <p:spPr>
          <a:xfrm>
            <a:off x="10511525" y="4160151"/>
            <a:ext cx="1173271" cy="1175527"/>
          </a:xfrm>
          <a:prstGeom prst="rect">
            <a:avLst/>
          </a:prstGeom>
        </p:spPr>
      </p:pic>
      <p:pic>
        <p:nvPicPr>
          <p:cNvPr id="24" name="Bildobjekt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08600" y="4323905"/>
            <a:ext cx="1123252" cy="1123252"/>
          </a:xfrm>
          <a:prstGeom prst="rect">
            <a:avLst/>
          </a:prstGeom>
        </p:spPr>
      </p:pic>
      <p:sp>
        <p:nvSpPr>
          <p:cNvPr id="26" name="Rektangel 15">
            <a:extLst>
              <a:ext uri="{FF2B5EF4-FFF2-40B4-BE49-F238E27FC236}">
                <a16:creationId xmlns:a16="http://schemas.microsoft.com/office/drawing/2014/main" id="{3913D152-FBD4-9971-6AF0-F00F56092D8B}"/>
              </a:ext>
            </a:extLst>
          </p:cNvPr>
          <p:cNvSpPr/>
          <p:nvPr/>
        </p:nvSpPr>
        <p:spPr>
          <a:xfrm>
            <a:off x="-50800" y="5951160"/>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273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v-SE" sz="1463" dirty="0"/>
              <a:t>       </a:t>
            </a:r>
          </a:p>
        </p:txBody>
      </p:sp>
    </p:spTree>
    <p:extLst>
      <p:ext uri="{BB962C8B-B14F-4D97-AF65-F5344CB8AC3E}">
        <p14:creationId xmlns:p14="http://schemas.microsoft.com/office/powerpoint/2010/main" val="29121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par>
                                <p:cTn id="69" presetID="10"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816078" y="566032"/>
            <a:ext cx="7325599" cy="707886"/>
          </a:xfrm>
          <a:prstGeom prst="rect">
            <a:avLst/>
          </a:prstGeom>
          <a:noFill/>
        </p:spPr>
        <p:txBody>
          <a:bodyPr wrap="square" rtlCol="0">
            <a:spAutoFit/>
          </a:bodyPr>
          <a:lstStyle/>
          <a:p>
            <a:r>
              <a:rPr lang="sv-SE" sz="4000" dirty="0">
                <a:latin typeface="GS Grotezk Condensed" pitchFamily="50" charset="0"/>
                <a:ea typeface="GS Grotezk Condensed" pitchFamily="50" charset="0"/>
                <a:cs typeface="Arial" panose="020B0604020202020204" pitchFamily="34" charset="0"/>
              </a:rPr>
              <a:t>Vad säljer du ditt arbete för?</a:t>
            </a:r>
          </a:p>
        </p:txBody>
      </p:sp>
      <p:pic>
        <p:nvPicPr>
          <p:cNvPr id="6" name="Bildobjekt 5"/>
          <p:cNvPicPr>
            <a:picLocks noChangeAspect="1"/>
          </p:cNvPicPr>
          <p:nvPr/>
        </p:nvPicPr>
        <p:blipFill>
          <a:blip r:embed="rId3"/>
          <a:stretch>
            <a:fillRect/>
          </a:stretch>
        </p:blipFill>
        <p:spPr>
          <a:xfrm>
            <a:off x="749649" y="1663888"/>
            <a:ext cx="6353175" cy="3514725"/>
          </a:xfrm>
          <a:prstGeom prst="rect">
            <a:avLst/>
          </a:prstGeom>
        </p:spPr>
      </p:pic>
      <p:sp>
        <p:nvSpPr>
          <p:cNvPr id="7"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pic>
        <p:nvPicPr>
          <p:cNvPr id="9" name="Bildobjekt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2787" y="135368"/>
            <a:ext cx="1569213" cy="1569213"/>
          </a:xfrm>
          <a:prstGeom prst="rect">
            <a:avLst/>
          </a:prstGeom>
        </p:spPr>
      </p:pic>
    </p:spTree>
    <p:extLst>
      <p:ext uri="{BB962C8B-B14F-4D97-AF65-F5344CB8AC3E}">
        <p14:creationId xmlns:p14="http://schemas.microsoft.com/office/powerpoint/2010/main" val="3352312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Bild 38" descr="Dollar med hel fyllning">
            <a:extLst>
              <a:ext uri="{FF2B5EF4-FFF2-40B4-BE49-F238E27FC236}">
                <a16:creationId xmlns:a16="http://schemas.microsoft.com/office/drawing/2014/main" id="{50585621-4A31-0F40-BEF2-52496D13B2C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902313" y="4829223"/>
            <a:ext cx="483704" cy="483704"/>
          </a:xfrm>
          <a:prstGeom prst="rect">
            <a:avLst/>
          </a:prstGeom>
        </p:spPr>
      </p:pic>
      <p:pic>
        <p:nvPicPr>
          <p:cNvPr id="27" name="Bildobjekt 26"/>
          <p:cNvPicPr>
            <a:picLocks noChangeAspect="1"/>
          </p:cNvPicPr>
          <p:nvPr/>
        </p:nvPicPr>
        <p:blipFill>
          <a:blip r:embed="rId5"/>
          <a:stretch>
            <a:fillRect/>
          </a:stretch>
        </p:blipFill>
        <p:spPr>
          <a:xfrm>
            <a:off x="8526690" y="4374055"/>
            <a:ext cx="469000" cy="852317"/>
          </a:xfrm>
          <a:prstGeom prst="rect">
            <a:avLst/>
          </a:prstGeom>
        </p:spPr>
      </p:pic>
      <p:pic>
        <p:nvPicPr>
          <p:cNvPr id="29" name="Bildobjekt 28"/>
          <p:cNvPicPr>
            <a:picLocks noChangeAspect="1"/>
          </p:cNvPicPr>
          <p:nvPr/>
        </p:nvPicPr>
        <p:blipFill>
          <a:blip r:embed="rId5"/>
          <a:stretch>
            <a:fillRect/>
          </a:stretch>
        </p:blipFill>
        <p:spPr>
          <a:xfrm>
            <a:off x="8526690" y="3412492"/>
            <a:ext cx="447898" cy="852317"/>
          </a:xfrm>
          <a:prstGeom prst="rect">
            <a:avLst/>
          </a:prstGeom>
        </p:spPr>
      </p:pic>
      <p:pic>
        <p:nvPicPr>
          <p:cNvPr id="39" name="Bildobjekt 38"/>
          <p:cNvPicPr>
            <a:picLocks noChangeAspect="1"/>
          </p:cNvPicPr>
          <p:nvPr/>
        </p:nvPicPr>
        <p:blipFill>
          <a:blip r:embed="rId6"/>
          <a:stretch>
            <a:fillRect/>
          </a:stretch>
        </p:blipFill>
        <p:spPr>
          <a:xfrm>
            <a:off x="8077901" y="4830381"/>
            <a:ext cx="469000" cy="856826"/>
          </a:xfrm>
          <a:prstGeom prst="rect">
            <a:avLst/>
          </a:prstGeom>
        </p:spPr>
      </p:pic>
      <p:pic>
        <p:nvPicPr>
          <p:cNvPr id="19" name="Bildobjekt 18"/>
          <p:cNvPicPr>
            <a:picLocks noChangeAspect="1"/>
          </p:cNvPicPr>
          <p:nvPr/>
        </p:nvPicPr>
        <p:blipFill>
          <a:blip r:embed="rId7"/>
          <a:stretch>
            <a:fillRect/>
          </a:stretch>
        </p:blipFill>
        <p:spPr>
          <a:xfrm>
            <a:off x="2263153" y="2524458"/>
            <a:ext cx="1112067" cy="1351024"/>
          </a:xfrm>
          <a:prstGeom prst="rect">
            <a:avLst/>
          </a:prstGeom>
        </p:spPr>
      </p:pic>
      <p:pic>
        <p:nvPicPr>
          <p:cNvPr id="6" name="Bildobjekt 5"/>
          <p:cNvPicPr>
            <a:picLocks noChangeAspect="1"/>
          </p:cNvPicPr>
          <p:nvPr/>
        </p:nvPicPr>
        <p:blipFill>
          <a:blip r:embed="rId8"/>
          <a:stretch>
            <a:fillRect/>
          </a:stretch>
        </p:blipFill>
        <p:spPr>
          <a:xfrm>
            <a:off x="645210" y="2371642"/>
            <a:ext cx="1335897" cy="1616547"/>
          </a:xfrm>
          <a:prstGeom prst="rect">
            <a:avLst/>
          </a:prstGeom>
        </p:spPr>
      </p:pic>
      <p:pic>
        <p:nvPicPr>
          <p:cNvPr id="7" name="Bildobjekt 6"/>
          <p:cNvPicPr>
            <a:picLocks noChangeAspect="1"/>
          </p:cNvPicPr>
          <p:nvPr/>
        </p:nvPicPr>
        <p:blipFill>
          <a:blip r:embed="rId9"/>
          <a:stretch>
            <a:fillRect/>
          </a:stretch>
        </p:blipFill>
        <p:spPr>
          <a:xfrm>
            <a:off x="740292" y="292792"/>
            <a:ext cx="3259379" cy="2309014"/>
          </a:xfrm>
          <a:prstGeom prst="rect">
            <a:avLst/>
          </a:prstGeom>
        </p:spPr>
      </p:pic>
      <p:pic>
        <p:nvPicPr>
          <p:cNvPr id="8" name="Bildobjekt 7"/>
          <p:cNvPicPr>
            <a:picLocks noChangeAspect="1"/>
          </p:cNvPicPr>
          <p:nvPr/>
        </p:nvPicPr>
        <p:blipFill>
          <a:blip r:embed="rId10"/>
          <a:stretch>
            <a:fillRect/>
          </a:stretch>
        </p:blipFill>
        <p:spPr>
          <a:xfrm>
            <a:off x="8741177" y="421099"/>
            <a:ext cx="2482046" cy="1676392"/>
          </a:xfrm>
          <a:prstGeom prst="rect">
            <a:avLst/>
          </a:prstGeom>
        </p:spPr>
      </p:pic>
      <p:pic>
        <p:nvPicPr>
          <p:cNvPr id="9" name="Bildobjekt 8"/>
          <p:cNvPicPr>
            <a:picLocks noChangeAspect="1"/>
          </p:cNvPicPr>
          <p:nvPr/>
        </p:nvPicPr>
        <p:blipFill>
          <a:blip r:embed="rId11"/>
          <a:stretch>
            <a:fillRect/>
          </a:stretch>
        </p:blipFill>
        <p:spPr>
          <a:xfrm>
            <a:off x="8595240" y="1775262"/>
            <a:ext cx="2773920" cy="932769"/>
          </a:xfrm>
          <a:prstGeom prst="rect">
            <a:avLst/>
          </a:prstGeom>
        </p:spPr>
      </p:pic>
      <p:sp>
        <p:nvSpPr>
          <p:cNvPr id="11" name="textruta 10"/>
          <p:cNvSpPr txBox="1"/>
          <p:nvPr/>
        </p:nvSpPr>
        <p:spPr>
          <a:xfrm>
            <a:off x="4611055" y="409331"/>
            <a:ext cx="3466846" cy="769441"/>
          </a:xfrm>
          <a:prstGeom prst="rect">
            <a:avLst/>
          </a:prstGeom>
          <a:noFill/>
        </p:spPr>
        <p:txBody>
          <a:bodyPr wrap="none" rtlCol="0">
            <a:spAutoFit/>
          </a:bodyPr>
          <a:lstStyle/>
          <a:p>
            <a:r>
              <a:rPr lang="sv-SE" sz="4400" dirty="0">
                <a:solidFill>
                  <a:srgbClr val="1C320A"/>
                </a:solidFill>
                <a:latin typeface="Klavika Medium" panose="02000000000000000000" pitchFamily="50" charset="0"/>
              </a:rPr>
              <a:t>Kollektivavtal</a:t>
            </a:r>
            <a:endParaRPr lang="sv-SE" sz="2400" dirty="0">
              <a:solidFill>
                <a:srgbClr val="1C320A"/>
              </a:solidFill>
              <a:latin typeface="Klavika Medium" panose="02000000000000000000" pitchFamily="50" charset="0"/>
            </a:endParaRPr>
          </a:p>
        </p:txBody>
      </p:sp>
      <p:pic>
        <p:nvPicPr>
          <p:cNvPr id="2" name="Bildobjekt 1"/>
          <p:cNvPicPr>
            <a:picLocks noChangeAspect="1"/>
          </p:cNvPicPr>
          <p:nvPr/>
        </p:nvPicPr>
        <p:blipFill>
          <a:blip r:embed="rId12"/>
          <a:stretch>
            <a:fillRect/>
          </a:stretch>
        </p:blipFill>
        <p:spPr>
          <a:xfrm>
            <a:off x="10475821" y="2293551"/>
            <a:ext cx="1005927" cy="1085182"/>
          </a:xfrm>
          <a:prstGeom prst="rect">
            <a:avLst/>
          </a:prstGeom>
        </p:spPr>
      </p:pic>
      <p:pic>
        <p:nvPicPr>
          <p:cNvPr id="4" name="Bildobjekt 3"/>
          <p:cNvPicPr>
            <a:picLocks noChangeAspect="1"/>
          </p:cNvPicPr>
          <p:nvPr/>
        </p:nvPicPr>
        <p:blipFill>
          <a:blip r:embed="rId12"/>
          <a:stretch>
            <a:fillRect/>
          </a:stretch>
        </p:blipFill>
        <p:spPr>
          <a:xfrm>
            <a:off x="9668600" y="2293948"/>
            <a:ext cx="1005927" cy="1085182"/>
          </a:xfrm>
          <a:prstGeom prst="rect">
            <a:avLst/>
          </a:prstGeom>
        </p:spPr>
      </p:pic>
      <p:pic>
        <p:nvPicPr>
          <p:cNvPr id="5" name="Bildobjekt 4"/>
          <p:cNvPicPr>
            <a:picLocks noChangeAspect="1"/>
          </p:cNvPicPr>
          <p:nvPr/>
        </p:nvPicPr>
        <p:blipFill>
          <a:blip r:embed="rId12"/>
          <a:stretch>
            <a:fillRect/>
          </a:stretch>
        </p:blipFill>
        <p:spPr>
          <a:xfrm>
            <a:off x="8950873" y="2566073"/>
            <a:ext cx="1005927" cy="1085182"/>
          </a:xfrm>
          <a:prstGeom prst="rect">
            <a:avLst/>
          </a:prstGeom>
        </p:spPr>
      </p:pic>
      <p:pic>
        <p:nvPicPr>
          <p:cNvPr id="10" name="Bildobjekt 9"/>
          <p:cNvPicPr>
            <a:picLocks noChangeAspect="1"/>
          </p:cNvPicPr>
          <p:nvPr/>
        </p:nvPicPr>
        <p:blipFill>
          <a:blip r:embed="rId12"/>
          <a:stretch>
            <a:fillRect/>
          </a:stretch>
        </p:blipFill>
        <p:spPr>
          <a:xfrm>
            <a:off x="8283366" y="2125542"/>
            <a:ext cx="1005927" cy="1085182"/>
          </a:xfrm>
          <a:prstGeom prst="rect">
            <a:avLst/>
          </a:prstGeom>
        </p:spPr>
      </p:pic>
      <p:pic>
        <p:nvPicPr>
          <p:cNvPr id="15" name="Bildobjekt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2643" y="2708031"/>
            <a:ext cx="1771650" cy="2143125"/>
          </a:xfrm>
          <a:prstGeom prst="rect">
            <a:avLst/>
          </a:prstGeom>
        </p:spPr>
      </p:pic>
      <p:pic>
        <p:nvPicPr>
          <p:cNvPr id="16" name="Bildobjekt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5907" y="3179915"/>
            <a:ext cx="1771650" cy="2143125"/>
          </a:xfrm>
          <a:prstGeom prst="rect">
            <a:avLst/>
          </a:prstGeom>
        </p:spPr>
      </p:pic>
      <p:pic>
        <p:nvPicPr>
          <p:cNvPr id="17" name="Bildobjekt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76360" y="3435912"/>
            <a:ext cx="740707" cy="896017"/>
          </a:xfrm>
          <a:prstGeom prst="rect">
            <a:avLst/>
          </a:prstGeom>
        </p:spPr>
      </p:pic>
      <p:pic>
        <p:nvPicPr>
          <p:cNvPr id="18" name="Bildobjekt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39555" y="4276633"/>
            <a:ext cx="587299" cy="710443"/>
          </a:xfrm>
          <a:prstGeom prst="rect">
            <a:avLst/>
          </a:prstGeom>
        </p:spPr>
      </p:pic>
      <p:sp>
        <p:nvSpPr>
          <p:cNvPr id="25" name="Nedåtpil 24"/>
          <p:cNvSpPr/>
          <p:nvPr/>
        </p:nvSpPr>
        <p:spPr>
          <a:xfrm>
            <a:off x="5963113" y="1059999"/>
            <a:ext cx="457200" cy="2074719"/>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6" name="Bildobjekt 25"/>
          <p:cNvPicPr>
            <a:picLocks noChangeAspect="1"/>
          </p:cNvPicPr>
          <p:nvPr/>
        </p:nvPicPr>
        <p:blipFill>
          <a:blip r:embed="rId14"/>
          <a:stretch>
            <a:fillRect/>
          </a:stretch>
        </p:blipFill>
        <p:spPr>
          <a:xfrm>
            <a:off x="5289543" y="3042606"/>
            <a:ext cx="1815045" cy="1805688"/>
          </a:xfrm>
          <a:prstGeom prst="rect">
            <a:avLst/>
          </a:prstGeom>
        </p:spPr>
      </p:pic>
      <p:pic>
        <p:nvPicPr>
          <p:cNvPr id="28" name="Bildobjekt 27"/>
          <p:cNvPicPr>
            <a:picLocks noChangeAspect="1"/>
          </p:cNvPicPr>
          <p:nvPr/>
        </p:nvPicPr>
        <p:blipFill>
          <a:blip r:embed="rId5"/>
          <a:stretch>
            <a:fillRect/>
          </a:stretch>
        </p:blipFill>
        <p:spPr>
          <a:xfrm>
            <a:off x="9131749" y="3431203"/>
            <a:ext cx="469000" cy="852317"/>
          </a:xfrm>
          <a:prstGeom prst="rect">
            <a:avLst/>
          </a:prstGeom>
        </p:spPr>
      </p:pic>
      <p:pic>
        <p:nvPicPr>
          <p:cNvPr id="30" name="Bildobjekt 29"/>
          <p:cNvPicPr>
            <a:picLocks noChangeAspect="1"/>
          </p:cNvPicPr>
          <p:nvPr/>
        </p:nvPicPr>
        <p:blipFill>
          <a:blip r:embed="rId5"/>
          <a:stretch>
            <a:fillRect/>
          </a:stretch>
        </p:blipFill>
        <p:spPr>
          <a:xfrm>
            <a:off x="9099847" y="4429800"/>
            <a:ext cx="469000" cy="852317"/>
          </a:xfrm>
          <a:prstGeom prst="rect">
            <a:avLst/>
          </a:prstGeom>
        </p:spPr>
      </p:pic>
      <p:pic>
        <p:nvPicPr>
          <p:cNvPr id="32" name="Bildobjekt 31"/>
          <p:cNvPicPr>
            <a:picLocks noChangeAspect="1"/>
          </p:cNvPicPr>
          <p:nvPr/>
        </p:nvPicPr>
        <p:blipFill>
          <a:blip r:embed="rId15"/>
          <a:stretch>
            <a:fillRect/>
          </a:stretch>
        </p:blipFill>
        <p:spPr>
          <a:xfrm>
            <a:off x="11086521" y="4145902"/>
            <a:ext cx="786452" cy="1176630"/>
          </a:xfrm>
          <a:prstGeom prst="rect">
            <a:avLst/>
          </a:prstGeom>
        </p:spPr>
      </p:pic>
      <p:pic>
        <p:nvPicPr>
          <p:cNvPr id="33" name="Bildobjekt 32"/>
          <p:cNvPicPr>
            <a:picLocks noChangeAspect="1"/>
          </p:cNvPicPr>
          <p:nvPr/>
        </p:nvPicPr>
        <p:blipFill>
          <a:blip r:embed="rId16"/>
          <a:stretch>
            <a:fillRect/>
          </a:stretch>
        </p:blipFill>
        <p:spPr>
          <a:xfrm>
            <a:off x="10537091" y="4602965"/>
            <a:ext cx="695004" cy="749873"/>
          </a:xfrm>
          <a:prstGeom prst="rect">
            <a:avLst/>
          </a:prstGeom>
        </p:spPr>
      </p:pic>
      <p:pic>
        <p:nvPicPr>
          <p:cNvPr id="34" name="Bildobjekt 33"/>
          <p:cNvPicPr>
            <a:picLocks noChangeAspect="1"/>
          </p:cNvPicPr>
          <p:nvPr/>
        </p:nvPicPr>
        <p:blipFill>
          <a:blip r:embed="rId16"/>
          <a:stretch>
            <a:fillRect/>
          </a:stretch>
        </p:blipFill>
        <p:spPr>
          <a:xfrm>
            <a:off x="10537091" y="3760908"/>
            <a:ext cx="695004" cy="749873"/>
          </a:xfrm>
          <a:prstGeom prst="rect">
            <a:avLst/>
          </a:prstGeom>
        </p:spPr>
      </p:pic>
      <p:pic>
        <p:nvPicPr>
          <p:cNvPr id="35" name="Bildobjekt 34"/>
          <p:cNvPicPr>
            <a:picLocks noChangeAspect="1"/>
          </p:cNvPicPr>
          <p:nvPr/>
        </p:nvPicPr>
        <p:blipFill>
          <a:blip r:embed="rId17"/>
          <a:stretch>
            <a:fillRect/>
          </a:stretch>
        </p:blipFill>
        <p:spPr>
          <a:xfrm>
            <a:off x="9954287" y="3607056"/>
            <a:ext cx="560881" cy="725487"/>
          </a:xfrm>
          <a:prstGeom prst="rect">
            <a:avLst/>
          </a:prstGeom>
        </p:spPr>
      </p:pic>
      <p:pic>
        <p:nvPicPr>
          <p:cNvPr id="36" name="Bildobjekt 35"/>
          <p:cNvPicPr>
            <a:picLocks noChangeAspect="1"/>
          </p:cNvPicPr>
          <p:nvPr/>
        </p:nvPicPr>
        <p:blipFill>
          <a:blip r:embed="rId18"/>
          <a:stretch>
            <a:fillRect/>
          </a:stretch>
        </p:blipFill>
        <p:spPr>
          <a:xfrm>
            <a:off x="9802723" y="4522017"/>
            <a:ext cx="737680" cy="951058"/>
          </a:xfrm>
          <a:prstGeom prst="rect">
            <a:avLst/>
          </a:prstGeom>
        </p:spPr>
      </p:pic>
      <p:pic>
        <p:nvPicPr>
          <p:cNvPr id="37" name="Bildobjekt 36"/>
          <p:cNvPicPr>
            <a:picLocks noChangeAspect="1"/>
          </p:cNvPicPr>
          <p:nvPr/>
        </p:nvPicPr>
        <p:blipFill>
          <a:blip r:embed="rId19"/>
          <a:stretch>
            <a:fillRect/>
          </a:stretch>
        </p:blipFill>
        <p:spPr>
          <a:xfrm>
            <a:off x="5376949" y="4408562"/>
            <a:ext cx="1700464" cy="1700464"/>
          </a:xfrm>
          <a:prstGeom prst="rect">
            <a:avLst/>
          </a:prstGeom>
        </p:spPr>
      </p:pic>
      <p:pic>
        <p:nvPicPr>
          <p:cNvPr id="38" name="Bildobjekt 37"/>
          <p:cNvPicPr>
            <a:picLocks noChangeAspect="1"/>
          </p:cNvPicPr>
          <p:nvPr/>
        </p:nvPicPr>
        <p:blipFill>
          <a:blip r:embed="rId20"/>
          <a:stretch>
            <a:fillRect/>
          </a:stretch>
        </p:blipFill>
        <p:spPr>
          <a:xfrm>
            <a:off x="7588609" y="1196604"/>
            <a:ext cx="914479" cy="914479"/>
          </a:xfrm>
          <a:prstGeom prst="rect">
            <a:avLst/>
          </a:prstGeom>
        </p:spPr>
      </p:pic>
      <p:pic>
        <p:nvPicPr>
          <p:cNvPr id="40" name="Bildobjekt 39"/>
          <p:cNvPicPr>
            <a:picLocks noChangeAspect="1"/>
          </p:cNvPicPr>
          <p:nvPr/>
        </p:nvPicPr>
        <p:blipFill>
          <a:blip r:embed="rId21"/>
          <a:stretch>
            <a:fillRect/>
          </a:stretch>
        </p:blipFill>
        <p:spPr>
          <a:xfrm>
            <a:off x="4229081" y="2820080"/>
            <a:ext cx="1249788" cy="1249788"/>
          </a:xfrm>
          <a:prstGeom prst="rect">
            <a:avLst/>
          </a:prstGeom>
        </p:spPr>
      </p:pic>
      <p:pic>
        <p:nvPicPr>
          <p:cNvPr id="41" name="Bildobjekt 40"/>
          <p:cNvPicPr>
            <a:picLocks noChangeAspect="1"/>
          </p:cNvPicPr>
          <p:nvPr/>
        </p:nvPicPr>
        <p:blipFill>
          <a:blip r:embed="rId22"/>
          <a:stretch>
            <a:fillRect/>
          </a:stretch>
        </p:blipFill>
        <p:spPr>
          <a:xfrm>
            <a:off x="3579089" y="3951089"/>
            <a:ext cx="1237595" cy="1237595"/>
          </a:xfrm>
          <a:prstGeom prst="rect">
            <a:avLst/>
          </a:prstGeom>
        </p:spPr>
      </p:pic>
      <p:pic>
        <p:nvPicPr>
          <p:cNvPr id="42" name="Bildobjekt 41"/>
          <p:cNvPicPr>
            <a:picLocks noChangeAspect="1"/>
          </p:cNvPicPr>
          <p:nvPr/>
        </p:nvPicPr>
        <p:blipFill>
          <a:blip r:embed="rId23"/>
          <a:stretch>
            <a:fillRect/>
          </a:stretch>
        </p:blipFill>
        <p:spPr>
          <a:xfrm>
            <a:off x="3590367" y="3945450"/>
            <a:ext cx="1231499" cy="1225402"/>
          </a:xfrm>
          <a:prstGeom prst="rect">
            <a:avLst/>
          </a:prstGeom>
        </p:spPr>
      </p:pic>
      <p:pic>
        <p:nvPicPr>
          <p:cNvPr id="43" name="Bildobjekt 42"/>
          <p:cNvPicPr>
            <a:picLocks noChangeAspect="1"/>
          </p:cNvPicPr>
          <p:nvPr/>
        </p:nvPicPr>
        <p:blipFill>
          <a:blip r:embed="rId24"/>
          <a:stretch>
            <a:fillRect/>
          </a:stretch>
        </p:blipFill>
        <p:spPr>
          <a:xfrm>
            <a:off x="3543194" y="3155819"/>
            <a:ext cx="695004" cy="695004"/>
          </a:xfrm>
          <a:prstGeom prst="rect">
            <a:avLst/>
          </a:prstGeom>
        </p:spPr>
      </p:pic>
      <p:pic>
        <p:nvPicPr>
          <p:cNvPr id="44" name="Bild 2" descr="Tecken med hel fyllning">
            <a:extLst>
              <a:ext uri="{FF2B5EF4-FFF2-40B4-BE49-F238E27FC236}">
                <a16:creationId xmlns:a16="http://schemas.microsoft.com/office/drawing/2014/main" id="{F1432551-2A1F-F04E-A373-49FCDB5A6B00}"/>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8838441" y="4948205"/>
            <a:ext cx="1266214" cy="1363156"/>
          </a:xfrm>
          <a:prstGeom prst="rect">
            <a:avLst/>
          </a:prstGeom>
        </p:spPr>
      </p:pic>
      <p:pic>
        <p:nvPicPr>
          <p:cNvPr id="45" name="Bild 38" descr="Dollar med hel fyllning">
            <a:extLst>
              <a:ext uri="{FF2B5EF4-FFF2-40B4-BE49-F238E27FC236}">
                <a16:creationId xmlns:a16="http://schemas.microsoft.com/office/drawing/2014/main" id="{50585621-4A31-0F40-BEF2-52496D13B2C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910823" y="1396759"/>
            <a:ext cx="483704" cy="483704"/>
          </a:xfrm>
          <a:prstGeom prst="rect">
            <a:avLst/>
          </a:prstGeom>
        </p:spPr>
      </p:pic>
      <p:pic>
        <p:nvPicPr>
          <p:cNvPr id="46" name="Bildobjekt 45"/>
          <p:cNvPicPr>
            <a:picLocks noChangeAspect="1"/>
          </p:cNvPicPr>
          <p:nvPr/>
        </p:nvPicPr>
        <p:blipFill>
          <a:blip r:embed="rId20"/>
          <a:stretch>
            <a:fillRect/>
          </a:stretch>
        </p:blipFill>
        <p:spPr>
          <a:xfrm>
            <a:off x="8171837" y="5139701"/>
            <a:ext cx="914479" cy="914479"/>
          </a:xfrm>
          <a:prstGeom prst="rect">
            <a:avLst/>
          </a:prstGeom>
        </p:spPr>
      </p:pic>
      <p:pic>
        <p:nvPicPr>
          <p:cNvPr id="48" name="Bildobjekt 47"/>
          <p:cNvPicPr>
            <a:picLocks noChangeAspect="1"/>
          </p:cNvPicPr>
          <p:nvPr/>
        </p:nvPicPr>
        <p:blipFill>
          <a:blip r:embed="rId5"/>
          <a:stretch>
            <a:fillRect/>
          </a:stretch>
        </p:blipFill>
        <p:spPr>
          <a:xfrm>
            <a:off x="4714434" y="4659834"/>
            <a:ext cx="718748" cy="1306186"/>
          </a:xfrm>
          <a:prstGeom prst="rect">
            <a:avLst/>
          </a:prstGeom>
        </p:spPr>
      </p:pic>
      <p:sp>
        <p:nvSpPr>
          <p:cNvPr id="12" name="textruta 11">
            <a:extLst>
              <a:ext uri="{FF2B5EF4-FFF2-40B4-BE49-F238E27FC236}">
                <a16:creationId xmlns:a16="http://schemas.microsoft.com/office/drawing/2014/main" id="{3D36C069-E6EC-66C4-6736-ABF2C93F9D3D}"/>
              </a:ext>
            </a:extLst>
          </p:cNvPr>
          <p:cNvSpPr txBox="1"/>
          <p:nvPr/>
        </p:nvSpPr>
        <p:spPr>
          <a:xfrm>
            <a:off x="9086316" y="5323995"/>
            <a:ext cx="786452" cy="338554"/>
          </a:xfrm>
          <a:prstGeom prst="rect">
            <a:avLst/>
          </a:prstGeom>
          <a:noFill/>
        </p:spPr>
        <p:txBody>
          <a:bodyPr wrap="square" rtlCol="0">
            <a:spAutoFit/>
          </a:bodyPr>
          <a:lstStyle/>
          <a:p>
            <a:r>
              <a:rPr lang="sv-SE" sz="1600" b="1" dirty="0"/>
              <a:t>STREJK</a:t>
            </a:r>
            <a:endParaRPr lang="sv-SE" b="1" dirty="0"/>
          </a:p>
        </p:txBody>
      </p:sp>
      <p:sp>
        <p:nvSpPr>
          <p:cNvPr id="47" name="Rektangel 15">
            <a:extLst>
              <a:ext uri="{FF2B5EF4-FFF2-40B4-BE49-F238E27FC236}">
                <a16:creationId xmlns:a16="http://schemas.microsoft.com/office/drawing/2014/main" id="{3913D152-FBD4-9971-6AF0-F00F56092D8B}"/>
              </a:ext>
            </a:extLst>
          </p:cNvPr>
          <p:cNvSpPr/>
          <p:nvPr/>
        </p:nvSpPr>
        <p:spPr>
          <a:xfrm>
            <a:off x="0" y="5905663"/>
            <a:ext cx="12293600" cy="952338"/>
          </a:xfrm>
          <a:custGeom>
            <a:avLst/>
            <a:gdLst>
              <a:gd name="connsiteX0" fmla="*/ 0 w 12242902"/>
              <a:gd name="connsiteY0" fmla="*/ 0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0 h 1820606"/>
              <a:gd name="connsiteX0" fmla="*/ 0 w 12242902"/>
              <a:gd name="connsiteY0" fmla="*/ 501041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01041 h 1820606"/>
              <a:gd name="connsiteX0" fmla="*/ 0 w 12242902"/>
              <a:gd name="connsiteY0" fmla="*/ 864296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864296 h 1820606"/>
              <a:gd name="connsiteX0" fmla="*/ 0 w 12242902"/>
              <a:gd name="connsiteY0" fmla="*/ 588723 h 1820606"/>
              <a:gd name="connsiteX1" fmla="*/ 12242902 w 12242902"/>
              <a:gd name="connsiteY1" fmla="*/ 0 h 1820606"/>
              <a:gd name="connsiteX2" fmla="*/ 12242902 w 12242902"/>
              <a:gd name="connsiteY2" fmla="*/ 1820606 h 1820606"/>
              <a:gd name="connsiteX3" fmla="*/ 0 w 12242902"/>
              <a:gd name="connsiteY3" fmla="*/ 1820606 h 1820606"/>
              <a:gd name="connsiteX4" fmla="*/ 0 w 12242902"/>
              <a:gd name="connsiteY4" fmla="*/ 588723 h 1820606"/>
              <a:gd name="connsiteX0" fmla="*/ 0 w 12242902"/>
              <a:gd name="connsiteY0" fmla="*/ 514382 h 1746265"/>
              <a:gd name="connsiteX1" fmla="*/ 12235468 w 12242902"/>
              <a:gd name="connsiteY1" fmla="*/ 0 h 1746265"/>
              <a:gd name="connsiteX2" fmla="*/ 12242902 w 12242902"/>
              <a:gd name="connsiteY2" fmla="*/ 1746265 h 1746265"/>
              <a:gd name="connsiteX3" fmla="*/ 0 w 12242902"/>
              <a:gd name="connsiteY3" fmla="*/ 1746265 h 1746265"/>
              <a:gd name="connsiteX4" fmla="*/ 0 w 12242902"/>
              <a:gd name="connsiteY4" fmla="*/ 514382 h 17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2902" h="1746265">
                <a:moveTo>
                  <a:pt x="0" y="514382"/>
                </a:moveTo>
                <a:lnTo>
                  <a:pt x="12235468" y="0"/>
                </a:lnTo>
                <a:lnTo>
                  <a:pt x="12242902" y="1746265"/>
                </a:lnTo>
                <a:lnTo>
                  <a:pt x="0" y="1746265"/>
                </a:lnTo>
                <a:lnTo>
                  <a:pt x="0" y="514382"/>
                </a:lnTo>
                <a:close/>
              </a:path>
            </a:pathLst>
          </a:custGeom>
          <a:solidFill>
            <a:srgbClr val="0035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63" dirty="0"/>
              <a:t>       </a:t>
            </a:r>
          </a:p>
        </p:txBody>
      </p:sp>
    </p:spTree>
    <p:extLst>
      <p:ext uri="{BB962C8B-B14F-4D97-AF65-F5344CB8AC3E}">
        <p14:creationId xmlns:p14="http://schemas.microsoft.com/office/powerpoint/2010/main" val="428219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4.16667E-6 -3.7037E-6 L -0.03256 0.10463 C -0.03985 0.12662 -0.04375 0.15973 -0.04375 0.19422 C -0.04375 0.23334 -0.03985 0.26459 -0.03256 0.28658 L 4.16667E-6 0.39167 " pathEditMode="relative" rAng="0" ptsTypes="AAAAA">
                                      <p:cBhvr>
                                        <p:cTn id="6" dur="2000" fill="hold"/>
                                        <p:tgtEl>
                                          <p:spTgt spid="38"/>
                                        </p:tgtEl>
                                        <p:attrNameLst>
                                          <p:attrName>ppt_x</p:attrName>
                                          <p:attrName>ppt_y</p:attrName>
                                        </p:attrNameLst>
                                      </p:cBhvr>
                                      <p:rCtr x="-2187" y="19583"/>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1.66667E-6 -2.22222E-6 L -0.46055 -0.27523 " pathEditMode="relative" rAng="0" ptsTypes="AA">
                                      <p:cBhvr>
                                        <p:cTn id="10" dur="2000" fill="hold"/>
                                        <p:tgtEl>
                                          <p:spTgt spid="29"/>
                                        </p:tgtEl>
                                        <p:attrNameLst>
                                          <p:attrName>ppt_x</p:attrName>
                                          <p:attrName>ppt_y</p:attrName>
                                        </p:attrNameLst>
                                      </p:cBhvr>
                                      <p:rCtr x="-23034" y="-13773"/>
                                    </p:animMotion>
                                  </p:childTnLst>
                                </p:cTn>
                              </p:par>
                              <p:par>
                                <p:cTn id="11" presetID="35" presetClass="path" presetSubtype="0" accel="50000" decel="50000" fill="hold" nodeType="withEffect">
                                  <p:stCondLst>
                                    <p:cond delay="0"/>
                                  </p:stCondLst>
                                  <p:childTnLst>
                                    <p:animMotion origin="layout" path="M 2.08333E-7 1.48148E-6 L -0.53138 -0.44884 " pathEditMode="relative" rAng="0" ptsTypes="AA">
                                      <p:cBhvr>
                                        <p:cTn id="12" dur="2000" fill="hold"/>
                                        <p:tgtEl>
                                          <p:spTgt spid="27"/>
                                        </p:tgtEl>
                                        <p:attrNameLst>
                                          <p:attrName>ppt_x</p:attrName>
                                          <p:attrName>ppt_y</p:attrName>
                                        </p:attrNameLst>
                                      </p:cBhvr>
                                      <p:rCtr x="-26576" y="-22454"/>
                                    </p:animMotion>
                                  </p:childTnLst>
                                </p:cTn>
                              </p:par>
                              <p:par>
                                <p:cTn id="13" presetID="35" presetClass="path" presetSubtype="0" accel="50000" decel="50000" fill="hold" nodeType="withEffect">
                                  <p:stCondLst>
                                    <p:cond delay="0"/>
                                  </p:stCondLst>
                                  <p:childTnLst>
                                    <p:animMotion origin="layout" path="M -8.33333E-7 3.33333E-6 L -0.54349 -0.50648 " pathEditMode="relative" rAng="0" ptsTypes="AA">
                                      <p:cBhvr>
                                        <p:cTn id="14" dur="2000" fill="hold"/>
                                        <p:tgtEl>
                                          <p:spTgt spid="39"/>
                                        </p:tgtEl>
                                        <p:attrNameLst>
                                          <p:attrName>ppt_x</p:attrName>
                                          <p:attrName>ppt_y</p:attrName>
                                        </p:attrNameLst>
                                      </p:cBhvr>
                                      <p:rCtr x="-27174" y="-25324"/>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9"/>
                                        </p:tgtEl>
                                      </p:cBhvr>
                                    </p:animEffect>
                                    <p:set>
                                      <p:cBhvr>
                                        <p:cTn id="25" dur="1" fill="hold">
                                          <p:stCondLst>
                                            <p:cond delay="499"/>
                                          </p:stCondLst>
                                        </p:cTn>
                                        <p:tgtEl>
                                          <p:spTgt spid="3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8"/>
                                        </p:tgtEl>
                                      </p:cBhvr>
                                      <p:by x="150000" y="150000"/>
                                    </p:animScale>
                                  </p:childTnLst>
                                </p:cTn>
                              </p:par>
                              <p:par>
                                <p:cTn id="41" presetID="63" presetClass="path" presetSubtype="0" accel="50000" decel="50000" fill="hold" nodeType="withEffect">
                                  <p:stCondLst>
                                    <p:cond delay="0"/>
                                  </p:stCondLst>
                                  <p:childTnLst>
                                    <p:animMotion origin="layout" path="M -3.75E-6 1.11111E-6 L 0.56224 -0.05972 " pathEditMode="relative" rAng="0" ptsTypes="AA">
                                      <p:cBhvr>
                                        <p:cTn id="42" dur="2000" fill="hold"/>
                                        <p:tgtEl>
                                          <p:spTgt spid="45"/>
                                        </p:tgtEl>
                                        <p:attrNameLst>
                                          <p:attrName>ppt_x</p:attrName>
                                          <p:attrName>ppt_y</p:attrName>
                                        </p:attrNameLst>
                                      </p:cBhvr>
                                      <p:rCtr x="28112" y="-2986"/>
                                    </p:animMotion>
                                  </p:childTnLst>
                                </p:cTn>
                              </p:par>
                              <p:par>
                                <p:cTn id="43" presetID="63" presetClass="path" presetSubtype="0" accel="50000" decel="50000" fill="hold" nodeType="withEffect">
                                  <p:stCondLst>
                                    <p:cond delay="0"/>
                                  </p:stCondLst>
                                  <p:childTnLst>
                                    <p:animMotion origin="layout" path="M -1.25E-6 -1.85185E-6 L -0.01354 -0.52268 " pathEditMode="relative" rAng="0" ptsTypes="AA">
                                      <p:cBhvr>
                                        <p:cTn id="44" dur="2000" fill="hold"/>
                                        <p:tgtEl>
                                          <p:spTgt spid="49"/>
                                        </p:tgtEl>
                                        <p:attrNameLst>
                                          <p:attrName>ppt_x</p:attrName>
                                          <p:attrName>ppt_y</p:attrName>
                                        </p:attrNameLst>
                                      </p:cBhvr>
                                      <p:rCtr x="-677" y="-26134"/>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41"/>
                                        </p:tgtEl>
                                      </p:cBhvr>
                                    </p:animEffect>
                                    <p:set>
                                      <p:cBhvr>
                                        <p:cTn id="59" dur="1" fill="hold">
                                          <p:stCondLst>
                                            <p:cond delay="499"/>
                                          </p:stCondLst>
                                        </p:cTn>
                                        <p:tgtEl>
                                          <p:spTgt spid="41"/>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43"/>
                                        </p:tgtEl>
                                      </p:cBhvr>
                                    </p:animEffect>
                                    <p:set>
                                      <p:cBhvr>
                                        <p:cTn id="72" dur="1" fill="hold">
                                          <p:stCondLst>
                                            <p:cond delay="499"/>
                                          </p:stCondLst>
                                        </p:cTn>
                                        <p:tgtEl>
                                          <p:spTgt spid="43"/>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41"/>
                                        </p:tgtEl>
                                      </p:cBhvr>
                                    </p:animEffect>
                                    <p:set>
                                      <p:cBhvr>
                                        <p:cTn id="75" dur="1" fill="hold">
                                          <p:stCondLst>
                                            <p:cond delay="499"/>
                                          </p:stCondLst>
                                        </p:cTn>
                                        <p:tgtEl>
                                          <p:spTgt spid="41"/>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42"/>
                                        </p:tgtEl>
                                      </p:cBhvr>
                                    </p:animEffect>
                                    <p:set>
                                      <p:cBhvr>
                                        <p:cTn id="78" dur="1" fill="hold">
                                          <p:stCondLst>
                                            <p:cond delay="499"/>
                                          </p:stCondLst>
                                        </p:cTn>
                                        <p:tgtEl>
                                          <p:spTgt spid="42"/>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40"/>
                                        </p:tgtEl>
                                      </p:cBhvr>
                                    </p:animEffect>
                                    <p:set>
                                      <p:cBhvr>
                                        <p:cTn id="81" dur="1" fill="hold">
                                          <p:stCondLst>
                                            <p:cond delay="499"/>
                                          </p:stCondLst>
                                        </p:cTn>
                                        <p:tgtEl>
                                          <p:spTgt spid="4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2">
                                            <p:txEl>
                                              <p:pRg st="0" end="0"/>
                                            </p:txEl>
                                          </p:spTgt>
                                        </p:tgtEl>
                                        <p:attrNameLst>
                                          <p:attrName>style.visibility</p:attrName>
                                        </p:attrNameLst>
                                      </p:cBhvr>
                                      <p:to>
                                        <p:strVal val="visible"/>
                                      </p:to>
                                    </p:set>
                                    <p:anim calcmode="lin" valueType="num">
                                      <p:cBhvr additive="base">
                                        <p:cTn id="9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5" presetClass="path" presetSubtype="0" accel="50000" decel="50000" fill="hold" nodeType="clickEffect">
                                  <p:stCondLst>
                                    <p:cond delay="0"/>
                                  </p:stCondLst>
                                  <p:childTnLst>
                                    <p:animMotion origin="layout" path="M 0.00104 -0.02963 L -0.10208 -0.03402 " pathEditMode="relative" rAng="0" ptsTypes="AA">
                                      <p:cBhvr>
                                        <p:cTn id="100" dur="2000" fill="hold"/>
                                        <p:tgtEl>
                                          <p:spTgt spid="46"/>
                                        </p:tgtEl>
                                        <p:attrNameLst>
                                          <p:attrName>ppt_x</p:attrName>
                                          <p:attrName>ppt_y</p:attrName>
                                        </p:attrNameLst>
                                      </p:cBhvr>
                                      <p:rCtr x="-5156" y="-231"/>
                                    </p:animMotion>
                                  </p:childTnLst>
                                </p:cTn>
                              </p:par>
                              <p:par>
                                <p:cTn id="101" presetID="45"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2000"/>
                                        <p:tgtEl>
                                          <p:spTgt spid="48"/>
                                        </p:tgtEl>
                                      </p:cBhvr>
                                    </p:animEffect>
                                    <p:anim calcmode="lin" valueType="num">
                                      <p:cBhvr>
                                        <p:cTn id="104" dur="2000" fill="hold"/>
                                        <p:tgtEl>
                                          <p:spTgt spid="48"/>
                                        </p:tgtEl>
                                        <p:attrNameLst>
                                          <p:attrName>ppt_w</p:attrName>
                                        </p:attrNameLst>
                                      </p:cBhvr>
                                      <p:tavLst>
                                        <p:tav tm="0" fmla="#ppt_w*sin(2.5*pi*$)">
                                          <p:val>
                                            <p:fltVal val="0"/>
                                          </p:val>
                                        </p:tav>
                                        <p:tav tm="100000">
                                          <p:val>
                                            <p:fltVal val="1"/>
                                          </p:val>
                                        </p:tav>
                                      </p:tavLst>
                                    </p:anim>
                                    <p:anim calcmode="lin" valueType="num">
                                      <p:cBhvr>
                                        <p:cTn id="105" dur="2000" fill="hold"/>
                                        <p:tgtEl>
                                          <p:spTgt spid="48"/>
                                        </p:tgtEl>
                                        <p:attrNameLst>
                                          <p:attrName>ppt_h</p:attrName>
                                        </p:attrNameLst>
                                      </p:cBhvr>
                                      <p:tavLst>
                                        <p:tav tm="0">
                                          <p:val>
                                            <p:strVal val="#ppt_h"/>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fade">
                                      <p:cBhvr>
                                        <p:cTn id="115" dur="500"/>
                                        <p:tgtEl>
                                          <p:spTgt spid="26"/>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500"/>
                                        <p:tgtEl>
                                          <p:spTgt spid="2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fade">
                                      <p:cBhvr>
                                        <p:cTn id="1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469" y="-147234"/>
            <a:ext cx="12688591" cy="8459061"/>
          </a:xfrm>
          <a:prstGeom prst="rect">
            <a:avLst/>
          </a:prstGeom>
        </p:spPr>
      </p:pic>
      <p:sp>
        <p:nvSpPr>
          <p:cNvPr id="2" name="textruta 1"/>
          <p:cNvSpPr txBox="1"/>
          <p:nvPr/>
        </p:nvSpPr>
        <p:spPr>
          <a:xfrm>
            <a:off x="347471" y="558129"/>
            <a:ext cx="7186803" cy="707886"/>
          </a:xfrm>
          <a:prstGeom prst="rect">
            <a:avLst/>
          </a:prstGeom>
          <a:solidFill>
            <a:srgbClr val="1C320A">
              <a:alpha val="69804"/>
            </a:srgbClr>
          </a:solidFill>
        </p:spPr>
        <p:txBody>
          <a:bodyPr wrap="square" rtlCol="0">
            <a:spAutoFit/>
          </a:bodyPr>
          <a:lstStyle/>
          <a:p>
            <a:r>
              <a:rPr lang="sv-SE" sz="4000" b="1" dirty="0">
                <a:solidFill>
                  <a:schemeClr val="bg1"/>
                </a:solidFill>
                <a:latin typeface="GS Grotezk Condensed" pitchFamily="50" charset="0"/>
                <a:ea typeface="GS Grotezk Condensed" pitchFamily="50" charset="0"/>
                <a:cs typeface="Arial" panose="020B0604020202020204" pitchFamily="34" charset="0"/>
              </a:rPr>
              <a:t>Det fackliga löftet</a:t>
            </a:r>
          </a:p>
        </p:txBody>
      </p:sp>
      <p:sp>
        <p:nvSpPr>
          <p:cNvPr id="4" name="textruta 3">
            <a:extLst>
              <a:ext uri="{FF2B5EF4-FFF2-40B4-BE49-F238E27FC236}">
                <a16:creationId xmlns:a16="http://schemas.microsoft.com/office/drawing/2014/main" id="{C71D3BFA-4FCB-109C-C358-65FA9EBB2871}"/>
              </a:ext>
            </a:extLst>
          </p:cNvPr>
          <p:cNvSpPr txBox="1"/>
          <p:nvPr/>
        </p:nvSpPr>
        <p:spPr>
          <a:xfrm>
            <a:off x="397763" y="1971378"/>
            <a:ext cx="7086218" cy="1754326"/>
          </a:xfrm>
          <a:prstGeom prst="rect">
            <a:avLst/>
          </a:prstGeom>
          <a:solidFill>
            <a:srgbClr val="1C320A">
              <a:alpha val="69804"/>
            </a:srgbClr>
          </a:solidFill>
        </p:spPr>
        <p:txBody>
          <a:bodyPr wrap="square" rtlCol="0">
            <a:spAutoFit/>
          </a:bodyPr>
          <a:lstStyle/>
          <a:p>
            <a:pPr algn="l"/>
            <a:r>
              <a:rPr lang="sv-SE" b="1" i="0" dirty="0">
                <a:solidFill>
                  <a:schemeClr val="bg1"/>
                </a:solidFill>
                <a:effectLst/>
                <a:latin typeface="Barlow" panose="00000500000000000000" pitchFamily="50" charset="0"/>
                <a:cs typeface="Arial" panose="020B0604020202020204" pitchFamily="34" charset="0"/>
              </a:rPr>
              <a:t>"Vi lovar och försäkrar att aldrig någonsin, under några omständigheter, arbeta på sämre villkor eller till lägre lön än det vi nu lovat varandra.</a:t>
            </a:r>
          </a:p>
          <a:p>
            <a:pPr algn="l"/>
            <a:endParaRPr lang="sv-SE" b="1" i="0" dirty="0">
              <a:solidFill>
                <a:schemeClr val="bg1"/>
              </a:solidFill>
              <a:effectLst/>
              <a:latin typeface="Barlow" panose="00000500000000000000" pitchFamily="50" charset="0"/>
              <a:cs typeface="Arial" panose="020B0604020202020204" pitchFamily="34" charset="0"/>
            </a:endParaRPr>
          </a:p>
          <a:p>
            <a:pPr algn="l"/>
            <a:r>
              <a:rPr lang="sv-SE" b="1" i="0" dirty="0">
                <a:solidFill>
                  <a:schemeClr val="bg1"/>
                </a:solidFill>
                <a:effectLst/>
                <a:latin typeface="Barlow" panose="00000500000000000000" pitchFamily="50" charset="0"/>
                <a:cs typeface="Arial" panose="020B0604020202020204" pitchFamily="34" charset="0"/>
              </a:rPr>
              <a:t>Vi lovar varandra detta i den djupa insikten om att om vi alla håller detta löfte så måste arbetsgivaren uppfylla våra krav." </a:t>
            </a:r>
          </a:p>
        </p:txBody>
      </p:sp>
      <p:pic>
        <p:nvPicPr>
          <p:cNvPr id="6" name="Bildobjekt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2787" y="135368"/>
            <a:ext cx="1569213" cy="1569213"/>
          </a:xfrm>
          <a:prstGeom prst="rect">
            <a:avLst/>
          </a:prstGeom>
        </p:spPr>
      </p:pic>
    </p:spTree>
    <p:extLst>
      <p:ext uri="{BB962C8B-B14F-4D97-AF65-F5344CB8AC3E}">
        <p14:creationId xmlns:p14="http://schemas.microsoft.com/office/powerpoint/2010/main" val="286455915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2292</TotalTime>
  <Words>2322</Words>
  <Application>Microsoft Office PowerPoint</Application>
  <PresentationFormat>Bredbild</PresentationFormat>
  <Paragraphs>304</Paragraphs>
  <Slides>23</Slides>
  <Notes>23</Notes>
  <HiddenSlides>0</HiddenSlides>
  <MMClips>1</MMClips>
  <ScaleCrop>false</ScaleCrop>
  <HeadingPairs>
    <vt:vector size="4" baseType="variant">
      <vt:variant>
        <vt:lpstr>Tema</vt:lpstr>
      </vt:variant>
      <vt:variant>
        <vt:i4>1</vt:i4>
      </vt:variant>
      <vt:variant>
        <vt:lpstr>Bildrubriker</vt:lpstr>
      </vt:variant>
      <vt:variant>
        <vt:i4>23</vt:i4>
      </vt:variant>
    </vt:vector>
  </HeadingPairs>
  <TitlesOfParts>
    <vt:vector size="24" baseType="lpstr">
      <vt:lpstr>Office-tema</vt:lpstr>
      <vt:lpstr>PowerPoint-presentation</vt:lpstr>
      <vt:lpstr>PowerPoint-presentation</vt:lpstr>
      <vt:lpstr>PowerPoint-presentation</vt:lpstr>
      <vt:lpstr>PowerPoint-presentation</vt:lpstr>
      <vt:lpstr>PowerPoint-presentation</vt:lpstr>
      <vt:lpstr>Vilka fackförbund finns i Sverige?</vt:lpstr>
      <vt:lpstr>PowerPoint-presentation</vt:lpstr>
      <vt:lpstr>PowerPoint-presentation</vt:lpstr>
      <vt:lpstr>PowerPoint-presentation</vt:lpstr>
      <vt:lpstr>PowerPoint-presentation</vt:lpstr>
      <vt:lpstr>PowerPoint-presentation</vt:lpstr>
      <vt:lpstr>Anställningsformer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GSFacket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Jesper Johansson</dc:creator>
  <cp:lastModifiedBy>Jesper Johansson</cp:lastModifiedBy>
  <cp:revision>48</cp:revision>
  <dcterms:created xsi:type="dcterms:W3CDTF">2023-01-27T10:20:45Z</dcterms:created>
  <dcterms:modified xsi:type="dcterms:W3CDTF">2024-02-06T12:45:54Z</dcterms:modified>
</cp:coreProperties>
</file>